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2" r:id="rId2"/>
    <p:sldId id="263" r:id="rId3"/>
    <p:sldId id="264" r:id="rId4"/>
    <p:sldId id="265" r:id="rId5"/>
    <p:sldId id="266"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7" r:id="rId25"/>
    <p:sldId id="288" r:id="rId26"/>
    <p:sldId id="289" r:id="rId27"/>
    <p:sldId id="284" r:id="rId28"/>
    <p:sldId id="290" r:id="rId29"/>
  </p:sldIdLst>
  <p:sldSz cx="12192000" cy="6858000"/>
  <p:notesSz cx="6858000" cy="9144000"/>
  <p:defaultTextStyle>
    <a:defPPr>
      <a:defRPr lang="it-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32"/>
  </p:normalViewPr>
  <p:slideViewPr>
    <p:cSldViewPr snapToGrid="0" snapToObjects="1">
      <p:cViewPr varScale="1">
        <p:scale>
          <a:sx n="136" d="100"/>
          <a:sy n="136" d="100"/>
        </p:scale>
        <p:origin x="216"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51F0F-0B00-7648-9E6C-B79A5C837F4B}" type="datetimeFigureOut">
              <a:rPr lang="en-GB" smtClean="0"/>
              <a:t>05/04/2022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489F0-0A79-D747-93D3-0BE6578910FF}" type="slidenum">
              <a:rPr lang="en-GB" smtClean="0"/>
              <a:t>‹N›</a:t>
            </a:fld>
            <a:endParaRPr lang="en-GB"/>
          </a:p>
        </p:txBody>
      </p:sp>
    </p:spTree>
    <p:extLst>
      <p:ext uri="{BB962C8B-B14F-4D97-AF65-F5344CB8AC3E}">
        <p14:creationId xmlns:p14="http://schemas.microsoft.com/office/powerpoint/2010/main" val="90490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Vicninanza</a:t>
            </a:r>
            <a:r>
              <a:rPr lang="it-IT" dirty="0"/>
              <a:t> degli studenti alla norma italiana bianca e lo stato di non disabilità come metriche per accertare la loro capacità o appartenenza a determinati contesti di apprendimento.</a:t>
            </a:r>
            <a:endParaRPr lang="en-GB" dirty="0"/>
          </a:p>
        </p:txBody>
      </p:sp>
      <p:sp>
        <p:nvSpPr>
          <p:cNvPr id="4" name="Segnaposto numero diapositiva 3"/>
          <p:cNvSpPr>
            <a:spLocks noGrp="1"/>
          </p:cNvSpPr>
          <p:nvPr>
            <p:ph type="sldNum" sz="quarter" idx="5"/>
          </p:nvPr>
        </p:nvSpPr>
        <p:spPr/>
        <p:txBody>
          <a:bodyPr/>
          <a:lstStyle/>
          <a:p>
            <a:fld id="{1CD489F0-0A79-D747-93D3-0BE6578910FF}" type="slidenum">
              <a:rPr lang="en-GB" smtClean="0"/>
              <a:t>4</a:t>
            </a:fld>
            <a:endParaRPr lang="en-GB"/>
          </a:p>
        </p:txBody>
      </p:sp>
    </p:spTree>
    <p:extLst>
      <p:ext uri="{BB962C8B-B14F-4D97-AF65-F5344CB8AC3E}">
        <p14:creationId xmlns:p14="http://schemas.microsoft.com/office/powerpoint/2010/main" val="321295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86C86-1303-0F47-A746-7A55EB3AC4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208D5BC-3B7F-6D42-BD17-2C6466E37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216A650E-3A1A-A041-A7CF-092DD07D5B4E}"/>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3AFFFADE-1D48-4443-AF58-E6EBE2B43C3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74AFD83-B2DA-B246-8135-91087BAEDCEB}"/>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45111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3EB575-55F0-8E48-AD7D-F29143E82C0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B4BB32B-4ADE-3F4C-A694-F11C5057811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2478B67-C5DA-5C4D-AC88-806ED2E8B62B}"/>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23C7FFEF-DC12-EC40-BFDF-69B7511F568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3BA5D9C0-FA1E-D540-90BB-3830844BFE42}"/>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351094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A598B92-AEA6-144E-86EE-0D9BD9385D7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87C53011-2060-AE45-9245-EBE45D92798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7B218F0-D821-224A-AD44-88C9F081F437}"/>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56F27B32-3CCD-6A46-8DEE-FDB5907AA53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71B9997-0E67-974D-B199-F4782887BFA7}"/>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9726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2057400"/>
            <a:ext cx="8736971" cy="795536"/>
          </a:xfrm>
          <a:prstGeom prst="rect">
            <a:avLst/>
          </a:prstGeom>
        </p:spPr>
        <p:txBody>
          <a:bodyPr/>
          <a:lstStyle>
            <a:lvl1pPr>
              <a:defRPr>
                <a:solidFill>
                  <a:schemeClr val="tx1"/>
                </a:solidFill>
                <a:latin typeface="Georgia"/>
                <a:cs typeface="Georgia"/>
              </a:defRPr>
            </a:lvl1pPr>
          </a:lstStyle>
          <a:p>
            <a:r>
              <a:rPr lang="en-GB" dirty="0"/>
              <a:t>Click to edit Master title style</a:t>
            </a:r>
          </a:p>
        </p:txBody>
      </p:sp>
      <p:sp>
        <p:nvSpPr>
          <p:cNvPr id="5" name="Text Placeholder 4"/>
          <p:cNvSpPr>
            <a:spLocks noGrp="1"/>
          </p:cNvSpPr>
          <p:nvPr>
            <p:ph type="body" sz="quarter" idx="10" hasCustomPrompt="1"/>
          </p:nvPr>
        </p:nvSpPr>
        <p:spPr>
          <a:xfrm>
            <a:off x="624417" y="2948517"/>
            <a:ext cx="8735483" cy="480483"/>
          </a:xfrm>
          <a:prstGeom prst="rect">
            <a:avLst/>
          </a:prstGeom>
        </p:spPr>
        <p:txBody>
          <a:bodyPr/>
          <a:lstStyle>
            <a:lvl1pPr>
              <a:defRPr sz="2133" baseline="0">
                <a:solidFill>
                  <a:schemeClr val="tx1"/>
                </a:solidFill>
              </a:defRPr>
            </a:lvl1pPr>
          </a:lstStyle>
          <a:p>
            <a:pPr lvl="0"/>
            <a:r>
              <a:rPr lang="en-GB" dirty="0"/>
              <a:t>Click to edit subtitle</a:t>
            </a:r>
          </a:p>
        </p:txBody>
      </p:sp>
    </p:spTree>
    <p:extLst>
      <p:ext uri="{BB962C8B-B14F-4D97-AF65-F5344CB8AC3E}">
        <p14:creationId xmlns:p14="http://schemas.microsoft.com/office/powerpoint/2010/main" val="388708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B173CD-6AD1-2749-B972-B1BE2AA872C0}"/>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E7A85280-5319-3541-AFA2-5ECB1957387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42F9BB9-2E5B-044B-81F5-76857A0C2C04}"/>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33D84838-8748-324E-8E0F-CEE4E553E2A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EDA4647-196C-2C4D-89FC-8488CC054F33}"/>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288042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35BA6E-6BAD-0B4F-93B9-AB299570806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A4479A3-6EAE-5B49-9499-3A64CA5EB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235F5C8-365A-BC46-B37A-FC9BD872304D}"/>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4F5E265D-D0C2-6845-A923-4A23C5FF189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72A7196-0DB5-9246-A6CA-B827AD3CDC45}"/>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396043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84BD1-C0E4-B147-A0E5-17FA39E9B1C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BAA5BC6C-C07C-4846-8BF3-DE3B350F5FB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A5ED148B-A9A3-5041-B8E9-40A31F03EAB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2FD42D6E-14F1-5540-B0A8-20C407EC294B}"/>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6" name="Segnaposto piè di pagina 5">
            <a:extLst>
              <a:ext uri="{FF2B5EF4-FFF2-40B4-BE49-F238E27FC236}">
                <a16:creationId xmlns:a16="http://schemas.microsoft.com/office/drawing/2014/main" id="{866BC11D-BEFB-E542-ABB7-6E9257EE3337}"/>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32D4FA8-5A06-C641-A813-EFF047AB6527}"/>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68792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EC41D-61A8-5748-AF94-7048BA1CC715}"/>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914CC7D-5919-904B-9F3F-279B4CD8E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2E4731E-E800-1148-9E53-852E979D7A1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3FDBA9EC-4A7F-7C4B-BBA6-79DDAFECD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4FE7841-8C77-6A4A-B776-F662FCD38D1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1FE3007A-BACB-C34E-9701-4FB0AB1F7170}"/>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8" name="Segnaposto piè di pagina 7">
            <a:extLst>
              <a:ext uri="{FF2B5EF4-FFF2-40B4-BE49-F238E27FC236}">
                <a16:creationId xmlns:a16="http://schemas.microsoft.com/office/drawing/2014/main" id="{039392E4-C314-6247-9266-E9F68E833F8C}"/>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F2ADF348-82D3-7141-A416-E5D75B049BE7}"/>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104546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3FA88-67DB-784C-8B5F-18B17C87446C}"/>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73CB5459-C06B-3C45-AEC7-6419FB82D9F6}"/>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4" name="Segnaposto piè di pagina 3">
            <a:extLst>
              <a:ext uri="{FF2B5EF4-FFF2-40B4-BE49-F238E27FC236}">
                <a16:creationId xmlns:a16="http://schemas.microsoft.com/office/drawing/2014/main" id="{9153D606-F0EC-7D48-801E-E7F7F32A3FA6}"/>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908B8E19-CCDC-E649-8193-D9AA212A84D4}"/>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124169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1294D0F-79F4-E14F-9167-5EAE205D8FF2}"/>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3" name="Segnaposto piè di pagina 2">
            <a:extLst>
              <a:ext uri="{FF2B5EF4-FFF2-40B4-BE49-F238E27FC236}">
                <a16:creationId xmlns:a16="http://schemas.microsoft.com/office/drawing/2014/main" id="{29A6FEE1-14B2-C544-8726-405A6C02FCC7}"/>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3645EA54-FDC1-584B-982E-F211133A0047}"/>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233319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D4B4AE-9374-304B-B2D6-1D63EAF0D0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0949D06-88A0-F046-B7E4-F948D80DF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3B6D9225-C553-B249-9B5B-50EBE31D3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70B3304-CDA5-FE4F-A7DA-5CB9AEB05F8E}"/>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6" name="Segnaposto piè di pagina 5">
            <a:extLst>
              <a:ext uri="{FF2B5EF4-FFF2-40B4-BE49-F238E27FC236}">
                <a16:creationId xmlns:a16="http://schemas.microsoft.com/office/drawing/2014/main" id="{428A726B-1C99-744E-8A1F-4A75C9BA5ABE}"/>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2FD34BFF-9A10-D744-AA9A-6E46860B31BE}"/>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407949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DBDD1-D195-E146-B9B1-68A9962524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EB790F57-4D2C-EC46-87FA-18DA21EF8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4BB65E09-6DEE-4A4C-9553-7F76A1797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47906C2-0586-D446-9FDB-E9E9033504A1}"/>
              </a:ext>
            </a:extLst>
          </p:cNvPr>
          <p:cNvSpPr>
            <a:spLocks noGrp="1"/>
          </p:cNvSpPr>
          <p:nvPr>
            <p:ph type="dt" sz="half" idx="10"/>
          </p:nvPr>
        </p:nvSpPr>
        <p:spPr/>
        <p:txBody>
          <a:bodyPr/>
          <a:lstStyle/>
          <a:p>
            <a:fld id="{7033E70F-E389-7247-BA8C-B1C0F18F3C57}" type="datetimeFigureOut">
              <a:rPr lang="en-GB" smtClean="0"/>
              <a:t>05/04/2022</a:t>
            </a:fld>
            <a:endParaRPr lang="en-GB"/>
          </a:p>
        </p:txBody>
      </p:sp>
      <p:sp>
        <p:nvSpPr>
          <p:cNvPr id="6" name="Segnaposto piè di pagina 5">
            <a:extLst>
              <a:ext uri="{FF2B5EF4-FFF2-40B4-BE49-F238E27FC236}">
                <a16:creationId xmlns:a16="http://schemas.microsoft.com/office/drawing/2014/main" id="{61431E30-C22B-DD42-99AF-7DD6E3EE18A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494759C1-4923-DE40-9CDC-55DA62237FC8}"/>
              </a:ext>
            </a:extLst>
          </p:cNvPr>
          <p:cNvSpPr>
            <a:spLocks noGrp="1"/>
          </p:cNvSpPr>
          <p:nvPr>
            <p:ph type="sldNum" sz="quarter" idx="12"/>
          </p:nvPr>
        </p:nvSpPr>
        <p:spPr/>
        <p:txBody>
          <a:bodyPr/>
          <a:lstStyle/>
          <a:p>
            <a:fld id="{550CE5CF-4D46-EA48-BB2B-CB5495A076DA}" type="slidenum">
              <a:rPr lang="en-GB" smtClean="0"/>
              <a:t>‹N›</a:t>
            </a:fld>
            <a:endParaRPr lang="en-GB"/>
          </a:p>
        </p:txBody>
      </p:sp>
    </p:spTree>
    <p:extLst>
      <p:ext uri="{BB962C8B-B14F-4D97-AF65-F5344CB8AC3E}">
        <p14:creationId xmlns:p14="http://schemas.microsoft.com/office/powerpoint/2010/main" val="290056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06E4275-B87B-5A4B-9B75-097515449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E914375-7C4E-8049-B11A-41A6FC4B5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2BAFA96-9658-8942-89F4-5882A50C3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3E70F-E389-7247-BA8C-B1C0F18F3C57}" type="datetimeFigureOut">
              <a:rPr lang="en-GB" smtClean="0"/>
              <a:t>05/04/2022</a:t>
            </a:fld>
            <a:endParaRPr lang="en-GB"/>
          </a:p>
        </p:txBody>
      </p:sp>
      <p:sp>
        <p:nvSpPr>
          <p:cNvPr id="5" name="Segnaposto piè di pagina 4">
            <a:extLst>
              <a:ext uri="{FF2B5EF4-FFF2-40B4-BE49-F238E27FC236}">
                <a16:creationId xmlns:a16="http://schemas.microsoft.com/office/drawing/2014/main" id="{6E97244B-D31C-0545-AA26-2B0ECFBF0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E6AC39ED-9656-3548-A9F3-580840747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CE5CF-4D46-EA48-BB2B-CB5495A076DA}" type="slidenum">
              <a:rPr lang="en-GB" smtClean="0"/>
              <a:t>‹N›</a:t>
            </a:fld>
            <a:endParaRPr lang="en-GB"/>
          </a:p>
        </p:txBody>
      </p:sp>
    </p:spTree>
    <p:extLst>
      <p:ext uri="{BB962C8B-B14F-4D97-AF65-F5344CB8AC3E}">
        <p14:creationId xmlns:p14="http://schemas.microsoft.com/office/powerpoint/2010/main" val="322502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migliarini@bham.ac.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it-IT" sz="3200" b="1" dirty="0"/>
              <a:t>Ripensare gli strumenti dell’inclusione scolastica. L’approccio dei </a:t>
            </a:r>
            <a:r>
              <a:rPr lang="it-IT" sz="3200" b="1" dirty="0" err="1"/>
              <a:t>Disability</a:t>
            </a:r>
            <a:r>
              <a:rPr lang="it-IT" sz="3200" b="1" dirty="0"/>
              <a:t> Critical Race </a:t>
            </a:r>
            <a:r>
              <a:rPr lang="it-IT" sz="3200" b="1" dirty="0" err="1"/>
              <a:t>Theory</a:t>
            </a:r>
            <a:r>
              <a:rPr lang="it-IT" sz="3200" b="1" dirty="0"/>
              <a:t> (</a:t>
            </a:r>
            <a:r>
              <a:rPr lang="it-IT" sz="3200" b="1" dirty="0" err="1"/>
              <a:t>DisCrit</a:t>
            </a:r>
            <a:r>
              <a:rPr lang="it-IT" sz="3200" b="1" dirty="0"/>
              <a:t>)</a:t>
            </a:r>
            <a:endParaRPr lang="en-GB" sz="3200" b="1" dirty="0"/>
          </a:p>
        </p:txBody>
      </p:sp>
      <p:sp>
        <p:nvSpPr>
          <p:cNvPr id="6" name="Text Placeholder 5"/>
          <p:cNvSpPr>
            <a:spLocks noGrp="1"/>
          </p:cNvSpPr>
          <p:nvPr>
            <p:ph type="body" sz="quarter" idx="10"/>
          </p:nvPr>
        </p:nvSpPr>
        <p:spPr>
          <a:xfrm>
            <a:off x="544905" y="3703891"/>
            <a:ext cx="8736971" cy="1027135"/>
          </a:xfrm>
        </p:spPr>
        <p:txBody>
          <a:bodyPr>
            <a:normAutofit fontScale="92500" lnSpcReduction="20000"/>
          </a:bodyPr>
          <a:lstStyle/>
          <a:p>
            <a:pPr marL="0" indent="0">
              <a:buNone/>
            </a:pPr>
            <a:r>
              <a:rPr lang="en-GB" dirty="0" err="1">
                <a:latin typeface="Georgia" panose="02040502050405020303" pitchFamily="18" charset="0"/>
              </a:rPr>
              <a:t>Dr.</a:t>
            </a:r>
            <a:r>
              <a:rPr lang="en-GB" dirty="0">
                <a:latin typeface="Georgia" panose="02040502050405020303" pitchFamily="18" charset="0"/>
              </a:rPr>
              <a:t> Valentina </a:t>
            </a:r>
            <a:r>
              <a:rPr lang="en-GB" dirty="0" err="1">
                <a:latin typeface="Georgia" panose="02040502050405020303" pitchFamily="18" charset="0"/>
              </a:rPr>
              <a:t>Migliarini</a:t>
            </a:r>
            <a:r>
              <a:rPr lang="en-GB" dirty="0">
                <a:latin typeface="Georgia" panose="02040502050405020303" pitchFamily="18" charset="0"/>
              </a:rPr>
              <a:t>, Assistant Professor in Education Studies </a:t>
            </a:r>
          </a:p>
          <a:p>
            <a:pPr marL="0" indent="0">
              <a:buNone/>
            </a:pPr>
            <a:r>
              <a:rPr lang="en-GB" dirty="0">
                <a:latin typeface="Georgia" panose="02040502050405020303" pitchFamily="18" charset="0"/>
              </a:rPr>
              <a:t>Department of Education &amp; Social Justice</a:t>
            </a:r>
          </a:p>
          <a:p>
            <a:pPr marL="0" indent="0">
              <a:buNone/>
            </a:pPr>
            <a:r>
              <a:rPr lang="en-GB" dirty="0">
                <a:latin typeface="Georgia" panose="02040502050405020303" pitchFamily="18" charset="0"/>
                <a:hlinkClick r:id="rId2"/>
              </a:rPr>
              <a:t>v.migliarini@bham.ac.uk</a:t>
            </a:r>
            <a:r>
              <a:rPr lang="en-GB" dirty="0">
                <a:latin typeface="Georgia" panose="02040502050405020303" pitchFamily="18" charset="0"/>
              </a:rPr>
              <a:t> </a:t>
            </a:r>
          </a:p>
        </p:txBody>
      </p:sp>
    </p:spTree>
    <p:extLst>
      <p:ext uri="{BB962C8B-B14F-4D97-AF65-F5344CB8AC3E}">
        <p14:creationId xmlns:p14="http://schemas.microsoft.com/office/powerpoint/2010/main" val="385588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591B59-F1F1-134F-8F66-7DF046A354B4}"/>
              </a:ext>
            </a:extLst>
          </p:cNvPr>
          <p:cNvSpPr>
            <a:spLocks noGrp="1"/>
          </p:cNvSpPr>
          <p:nvPr>
            <p:ph type="title"/>
          </p:nvPr>
        </p:nvSpPr>
        <p:spPr>
          <a:xfrm>
            <a:off x="648105" y="2900772"/>
            <a:ext cx="8736971" cy="795536"/>
          </a:xfrm>
        </p:spPr>
        <p:txBody>
          <a:bodyPr>
            <a:noAutofit/>
          </a:bodyPr>
          <a:lstStyle/>
          <a:p>
            <a:r>
              <a:rPr lang="en-GB" sz="3600" dirty="0" err="1"/>
              <a:t>DisCrit</a:t>
            </a:r>
            <a:r>
              <a:rPr lang="en-GB" sz="3600" dirty="0"/>
              <a:t> </a:t>
            </a:r>
            <a:r>
              <a:rPr lang="en-GB" sz="3600" dirty="0" err="1"/>
              <a:t>problematizza</a:t>
            </a:r>
            <a:r>
              <a:rPr lang="en-GB" sz="3600" dirty="0"/>
              <a:t> </a:t>
            </a:r>
            <a:r>
              <a:rPr lang="en-GB" sz="3600" dirty="0" err="1"/>
              <a:t>nozioni</a:t>
            </a:r>
            <a:r>
              <a:rPr lang="en-GB" sz="3600" dirty="0"/>
              <a:t> </a:t>
            </a:r>
            <a:r>
              <a:rPr lang="en-GB" sz="3600" dirty="0" err="1"/>
              <a:t>d’intentità</a:t>
            </a:r>
            <a:r>
              <a:rPr lang="en-GB" sz="3600" dirty="0"/>
              <a:t> </a:t>
            </a:r>
            <a:r>
              <a:rPr lang="en-GB" sz="3600" dirty="0" err="1"/>
              <a:t>singolare</a:t>
            </a:r>
            <a:endParaRPr lang="en-GB" sz="3600" dirty="0"/>
          </a:p>
        </p:txBody>
      </p:sp>
      <p:sp>
        <p:nvSpPr>
          <p:cNvPr id="5" name="Titolo 1">
            <a:extLst>
              <a:ext uri="{FF2B5EF4-FFF2-40B4-BE49-F238E27FC236}">
                <a16:creationId xmlns:a16="http://schemas.microsoft.com/office/drawing/2014/main" id="{A6B3567A-DA75-C048-BEE2-B98C0C6F0CDB}"/>
              </a:ext>
            </a:extLst>
          </p:cNvPr>
          <p:cNvSpPr txBox="1">
            <a:spLocks/>
          </p:cNvSpPr>
          <p:nvPr/>
        </p:nvSpPr>
        <p:spPr>
          <a:xfrm>
            <a:off x="8345660" y="276060"/>
            <a:ext cx="3133725" cy="1733550"/>
          </a:xfrm>
          <a:prstGeom prst="rect">
            <a:avLst/>
          </a:prstGeom>
          <a:solidFill>
            <a:srgbClr val="76B6F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Georgia"/>
                <a:ea typeface="+mj-ea"/>
                <a:cs typeface="Georgia"/>
              </a:defRPr>
            </a:lvl1pPr>
          </a:lstStyle>
          <a:p>
            <a:pPr algn="ctr">
              <a:defRPr/>
            </a:pPr>
            <a:r>
              <a:rPr lang="en-GB" sz="3600" b="1" dirty="0">
                <a:solidFill>
                  <a:schemeClr val="bg1"/>
                </a:solidFill>
              </a:rPr>
              <a:t>DISCRIT</a:t>
            </a:r>
            <a:br>
              <a:rPr lang="en-GB" sz="3600" b="1" dirty="0">
                <a:solidFill>
                  <a:schemeClr val="bg1"/>
                </a:solidFill>
              </a:rPr>
            </a:br>
            <a:r>
              <a:rPr lang="en-GB" sz="3600" b="1" dirty="0">
                <a:solidFill>
                  <a:schemeClr val="bg1"/>
                </a:solidFill>
              </a:rPr>
              <a:t>PRINCIPIO</a:t>
            </a:r>
            <a:br>
              <a:rPr lang="en-GB" sz="3600" b="1" dirty="0">
                <a:solidFill>
                  <a:schemeClr val="bg1"/>
                </a:solidFill>
              </a:rPr>
            </a:br>
            <a:r>
              <a:rPr lang="en-GB" sz="3600" b="1" dirty="0">
                <a:solidFill>
                  <a:schemeClr val="bg1"/>
                </a:solidFill>
              </a:rPr>
              <a:t>#2</a:t>
            </a:r>
          </a:p>
        </p:txBody>
      </p:sp>
      <p:pic>
        <p:nvPicPr>
          <p:cNvPr id="6" name="Immagine 3" descr="notonething.jpg">
            <a:extLst>
              <a:ext uri="{FF2B5EF4-FFF2-40B4-BE49-F238E27FC236}">
                <a16:creationId xmlns:a16="http://schemas.microsoft.com/office/drawing/2014/main" id="{BBD716D3-C16F-D041-999F-4FA27654B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926" y="3696308"/>
            <a:ext cx="28511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37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05815-928C-C545-9905-C0A9C64B7296}"/>
              </a:ext>
            </a:extLst>
          </p:cNvPr>
          <p:cNvSpPr>
            <a:spLocks noGrp="1"/>
          </p:cNvSpPr>
          <p:nvPr>
            <p:ph type="title"/>
          </p:nvPr>
        </p:nvSpPr>
        <p:spPr>
          <a:xfrm>
            <a:off x="345990" y="2533135"/>
            <a:ext cx="8915520" cy="1098277"/>
          </a:xfrm>
        </p:spPr>
        <p:txBody>
          <a:bodyPr>
            <a:normAutofit fontScale="90000"/>
          </a:bodyPr>
          <a:lstStyle/>
          <a:p>
            <a:r>
              <a:rPr lang="en-GB" dirty="0" err="1"/>
              <a:t>Rinuncia</a:t>
            </a:r>
            <a:r>
              <a:rPr lang="en-GB" dirty="0"/>
              <a:t> a </a:t>
            </a:r>
            <a:r>
              <a:rPr lang="en-GB" dirty="0" err="1"/>
              <a:t>tutte</a:t>
            </a:r>
            <a:r>
              <a:rPr lang="en-GB" dirty="0"/>
              <a:t> le </a:t>
            </a:r>
            <a:r>
              <a:rPr lang="en-GB" dirty="0" err="1"/>
              <a:t>forme</a:t>
            </a:r>
            <a:r>
              <a:rPr lang="en-GB" dirty="0"/>
              <a:t> di </a:t>
            </a:r>
            <a:r>
              <a:rPr lang="en-GB" dirty="0" err="1"/>
              <a:t>esclusione</a:t>
            </a:r>
            <a:endParaRPr lang="en-GB" dirty="0"/>
          </a:p>
        </p:txBody>
      </p:sp>
      <p:sp>
        <p:nvSpPr>
          <p:cNvPr id="4" name="CasellaDiTesto 3">
            <a:extLst>
              <a:ext uri="{FF2B5EF4-FFF2-40B4-BE49-F238E27FC236}">
                <a16:creationId xmlns:a16="http://schemas.microsoft.com/office/drawing/2014/main" id="{89519CA6-EC05-974A-80BA-A13E2AEF088C}"/>
              </a:ext>
            </a:extLst>
          </p:cNvPr>
          <p:cNvSpPr txBox="1">
            <a:spLocks noChangeArrowheads="1"/>
          </p:cNvSpPr>
          <p:nvPr/>
        </p:nvSpPr>
        <p:spPr bwMode="auto">
          <a:xfrm>
            <a:off x="8771433" y="286222"/>
            <a:ext cx="2797175" cy="1938337"/>
          </a:xfrm>
          <a:prstGeom prst="rect">
            <a:avLst/>
          </a:prstGeom>
          <a:solidFill>
            <a:srgbClr val="76B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a:r>
              <a:rPr lang="en-GB" altLang="it-GB" sz="4000" dirty="0">
                <a:solidFill>
                  <a:schemeClr val="bg1"/>
                </a:solidFill>
              </a:rPr>
              <a:t>DISCRIT</a:t>
            </a:r>
          </a:p>
          <a:p>
            <a:pPr algn="ctr"/>
            <a:r>
              <a:rPr lang="en-GB" altLang="it-GB" sz="4000" dirty="0">
                <a:solidFill>
                  <a:schemeClr val="bg1"/>
                </a:solidFill>
              </a:rPr>
              <a:t>PRINCIPIO</a:t>
            </a:r>
          </a:p>
          <a:p>
            <a:pPr algn="ctr"/>
            <a:r>
              <a:rPr lang="en-GB" altLang="it-GB" sz="4000" dirty="0">
                <a:solidFill>
                  <a:schemeClr val="bg1"/>
                </a:solidFill>
              </a:rPr>
              <a:t>#3</a:t>
            </a:r>
          </a:p>
        </p:txBody>
      </p:sp>
      <p:pic>
        <p:nvPicPr>
          <p:cNvPr id="5" name="Immagine 4" descr="Segregation-Ghost.jpg">
            <a:extLst>
              <a:ext uri="{FF2B5EF4-FFF2-40B4-BE49-F238E27FC236}">
                <a16:creationId xmlns:a16="http://schemas.microsoft.com/office/drawing/2014/main" id="{5E4120FC-7830-9441-94F5-A632545EF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21" y="3631412"/>
            <a:ext cx="345757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91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945E0-60C4-3447-B0E9-9AD4C81F1F39}"/>
              </a:ext>
            </a:extLst>
          </p:cNvPr>
          <p:cNvSpPr>
            <a:spLocks noGrp="1"/>
          </p:cNvSpPr>
          <p:nvPr>
            <p:ph type="title"/>
          </p:nvPr>
        </p:nvSpPr>
        <p:spPr/>
        <p:txBody>
          <a:bodyPr/>
          <a:lstStyle/>
          <a:p>
            <a:r>
              <a:rPr lang="en-GB" dirty="0" err="1"/>
              <a:t>Privilegia</a:t>
            </a:r>
            <a:r>
              <a:rPr lang="en-GB" dirty="0"/>
              <a:t> le </a:t>
            </a:r>
            <a:r>
              <a:rPr lang="en-GB" dirty="0" err="1"/>
              <a:t>voci</a:t>
            </a:r>
            <a:r>
              <a:rPr lang="en-GB" dirty="0"/>
              <a:t> </a:t>
            </a:r>
            <a:r>
              <a:rPr lang="en-GB" dirty="0" err="1"/>
              <a:t>marginalizzate</a:t>
            </a:r>
            <a:endParaRPr lang="en-GB" dirty="0"/>
          </a:p>
        </p:txBody>
      </p:sp>
      <p:sp>
        <p:nvSpPr>
          <p:cNvPr id="4" name="Titolo 1">
            <a:extLst>
              <a:ext uri="{FF2B5EF4-FFF2-40B4-BE49-F238E27FC236}">
                <a16:creationId xmlns:a16="http://schemas.microsoft.com/office/drawing/2014/main" id="{F6EF8E28-FA4D-0B4C-AB73-405BFB12D9F7}"/>
              </a:ext>
            </a:extLst>
          </p:cNvPr>
          <p:cNvSpPr txBox="1">
            <a:spLocks/>
          </p:cNvSpPr>
          <p:nvPr/>
        </p:nvSpPr>
        <p:spPr>
          <a:xfrm>
            <a:off x="9267653" y="342900"/>
            <a:ext cx="3084513" cy="1714500"/>
          </a:xfrm>
          <a:prstGeom prst="rect">
            <a:avLst/>
          </a:prstGeom>
          <a:solidFill>
            <a:srgbClr val="76B6F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Georgia"/>
                <a:ea typeface="+mj-ea"/>
                <a:cs typeface="Georgia"/>
              </a:defRPr>
            </a:lvl1pPr>
          </a:lstStyle>
          <a:p>
            <a:pPr algn="ctr">
              <a:defRPr/>
            </a:pPr>
            <a:r>
              <a:rPr lang="en-GB" sz="3600" b="1" dirty="0">
                <a:solidFill>
                  <a:schemeClr val="bg1"/>
                </a:solidFill>
              </a:rPr>
              <a:t>DISCRIT </a:t>
            </a:r>
            <a:br>
              <a:rPr lang="en-GB" sz="3600" b="1" dirty="0">
                <a:solidFill>
                  <a:schemeClr val="bg1"/>
                </a:solidFill>
              </a:rPr>
            </a:br>
            <a:r>
              <a:rPr lang="en-GB" sz="3600" b="1" dirty="0">
                <a:solidFill>
                  <a:schemeClr val="bg1"/>
                </a:solidFill>
              </a:rPr>
              <a:t>PRINCIPIO</a:t>
            </a:r>
            <a:br>
              <a:rPr lang="en-GB" sz="3600" b="1" dirty="0">
                <a:solidFill>
                  <a:schemeClr val="bg1"/>
                </a:solidFill>
              </a:rPr>
            </a:br>
            <a:r>
              <a:rPr lang="en-GB" sz="3600" b="1" dirty="0">
                <a:solidFill>
                  <a:schemeClr val="bg1"/>
                </a:solidFill>
              </a:rPr>
              <a:t>#4</a:t>
            </a:r>
          </a:p>
        </p:txBody>
      </p:sp>
      <p:pic>
        <p:nvPicPr>
          <p:cNvPr id="5" name="Immagine 3" descr="sticker,220x200-bg,ffffff-pad,220x200,ffffff.jpg">
            <a:extLst>
              <a:ext uri="{FF2B5EF4-FFF2-40B4-BE49-F238E27FC236}">
                <a16:creationId xmlns:a16="http://schemas.microsoft.com/office/drawing/2014/main" id="{E8E83BB3-49E9-9F4E-BDF8-1DF923CF7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836" y="3297436"/>
            <a:ext cx="279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8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A4622-959E-7641-AC4C-2FF3BE952220}"/>
              </a:ext>
            </a:extLst>
          </p:cNvPr>
          <p:cNvSpPr>
            <a:spLocks noGrp="1"/>
          </p:cNvSpPr>
          <p:nvPr>
            <p:ph type="title"/>
          </p:nvPr>
        </p:nvSpPr>
        <p:spPr>
          <a:xfrm>
            <a:off x="283862" y="2162862"/>
            <a:ext cx="8977303" cy="1649628"/>
          </a:xfrm>
        </p:spPr>
        <p:txBody>
          <a:bodyPr>
            <a:normAutofit fontScale="90000"/>
          </a:bodyPr>
          <a:lstStyle/>
          <a:p>
            <a:br>
              <a:rPr lang="it-IT" dirty="0"/>
            </a:br>
            <a:r>
              <a:rPr lang="it-IT" dirty="0"/>
              <a:t>Si concentra sui contesti legali e storici di intersezione delle oppressioni</a:t>
            </a:r>
            <a:endParaRPr lang="en-GB" dirty="0"/>
          </a:p>
        </p:txBody>
      </p:sp>
      <p:sp>
        <p:nvSpPr>
          <p:cNvPr id="4" name="Titolo 1">
            <a:extLst>
              <a:ext uri="{FF2B5EF4-FFF2-40B4-BE49-F238E27FC236}">
                <a16:creationId xmlns:a16="http://schemas.microsoft.com/office/drawing/2014/main" id="{F0C149EC-6AA8-984F-9009-0BAD249C07B9}"/>
              </a:ext>
            </a:extLst>
          </p:cNvPr>
          <p:cNvSpPr txBox="1">
            <a:spLocks noChangeArrowheads="1"/>
          </p:cNvSpPr>
          <p:nvPr/>
        </p:nvSpPr>
        <p:spPr>
          <a:xfrm>
            <a:off x="8566451" y="405500"/>
            <a:ext cx="3341687" cy="1757362"/>
          </a:xfrm>
          <a:prstGeom prst="rect">
            <a:avLst/>
          </a:prstGeom>
          <a:solidFill>
            <a:srgbClr val="76B6F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eorgia"/>
                <a:ea typeface="+mj-ea"/>
                <a:cs typeface="Georgia"/>
              </a:defRPr>
            </a:lvl1pPr>
          </a:lstStyle>
          <a:p>
            <a:pPr algn="ctr"/>
            <a:r>
              <a:rPr lang="en-GB" altLang="it-GB" sz="3600"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DISCRIT</a:t>
            </a:r>
            <a:br>
              <a:rPr lang="en-GB" altLang="it-GB" sz="3600"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br>
            <a:r>
              <a:rPr lang="en-GB" altLang="it-GB" sz="3600"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PRINCIPIO </a:t>
            </a:r>
            <a:br>
              <a:rPr lang="en-GB" altLang="it-GB" sz="3600"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br>
            <a:r>
              <a:rPr lang="en-GB" altLang="it-GB" sz="3600"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#5</a:t>
            </a:r>
          </a:p>
        </p:txBody>
      </p:sp>
      <p:pic>
        <p:nvPicPr>
          <p:cNvPr id="5" name="Immagine 4" descr="nothing-about-us-without-us.png">
            <a:extLst>
              <a:ext uri="{FF2B5EF4-FFF2-40B4-BE49-F238E27FC236}">
                <a16:creationId xmlns:a16="http://schemas.microsoft.com/office/drawing/2014/main" id="{8550AF7B-0FFF-5148-809A-D3AF3CD19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14" y="3873845"/>
            <a:ext cx="2210100" cy="22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79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EF8DE-96CC-DC47-9906-81C1F9FF5B08}"/>
              </a:ext>
            </a:extLst>
          </p:cNvPr>
          <p:cNvSpPr>
            <a:spLocks noGrp="1"/>
          </p:cNvSpPr>
          <p:nvPr>
            <p:ph type="title"/>
          </p:nvPr>
        </p:nvSpPr>
        <p:spPr>
          <a:xfrm>
            <a:off x="679622" y="2193324"/>
            <a:ext cx="9360363" cy="2218038"/>
          </a:xfrm>
        </p:spPr>
        <p:txBody>
          <a:bodyPr>
            <a:normAutofit/>
          </a:bodyPr>
          <a:lstStyle/>
          <a:p>
            <a:r>
              <a:rPr lang="en-GB" dirty="0" err="1"/>
              <a:t>Riconosce</a:t>
            </a:r>
            <a:r>
              <a:rPr lang="en-GB" dirty="0"/>
              <a:t> </a:t>
            </a:r>
            <a:r>
              <a:rPr lang="en-GB" dirty="0" err="1"/>
              <a:t>bianchezza</a:t>
            </a:r>
            <a:r>
              <a:rPr lang="en-GB" dirty="0"/>
              <a:t> e </a:t>
            </a:r>
            <a:r>
              <a:rPr lang="en-GB" dirty="0" err="1"/>
              <a:t>abilità</a:t>
            </a:r>
            <a:r>
              <a:rPr lang="en-GB" dirty="0"/>
              <a:t> come </a:t>
            </a:r>
            <a:r>
              <a:rPr lang="en-GB" dirty="0" err="1"/>
              <a:t>delle</a:t>
            </a:r>
            <a:r>
              <a:rPr lang="en-GB" dirty="0"/>
              <a:t> </a:t>
            </a:r>
            <a:r>
              <a:rPr lang="en-GB" dirty="0" err="1"/>
              <a:t>proprietà</a:t>
            </a:r>
            <a:endParaRPr lang="en-GB" dirty="0"/>
          </a:p>
        </p:txBody>
      </p:sp>
      <p:sp>
        <p:nvSpPr>
          <p:cNvPr id="4" name="Titolo 1">
            <a:extLst>
              <a:ext uri="{FF2B5EF4-FFF2-40B4-BE49-F238E27FC236}">
                <a16:creationId xmlns:a16="http://schemas.microsoft.com/office/drawing/2014/main" id="{E1FD6949-FB81-AC44-B63D-92E35996BEBC}"/>
              </a:ext>
            </a:extLst>
          </p:cNvPr>
          <p:cNvSpPr txBox="1">
            <a:spLocks/>
          </p:cNvSpPr>
          <p:nvPr/>
        </p:nvSpPr>
        <p:spPr>
          <a:xfrm>
            <a:off x="8426622" y="338138"/>
            <a:ext cx="3436938" cy="1590675"/>
          </a:xfrm>
          <a:prstGeom prst="rect">
            <a:avLst/>
          </a:prstGeom>
          <a:solidFill>
            <a:srgbClr val="76B6F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Georgia"/>
                <a:ea typeface="+mj-ea"/>
                <a:cs typeface="Georgia"/>
              </a:defRPr>
            </a:lvl1pPr>
          </a:lstStyle>
          <a:p>
            <a:pPr algn="ctr">
              <a:defRPr/>
            </a:pPr>
            <a:r>
              <a:rPr lang="en-GB" sz="3600" b="1" dirty="0">
                <a:solidFill>
                  <a:schemeClr val="bg1"/>
                </a:solidFill>
              </a:rPr>
              <a:t>DISCRIT </a:t>
            </a:r>
            <a:br>
              <a:rPr lang="en-GB" sz="3600" b="1" dirty="0">
                <a:solidFill>
                  <a:schemeClr val="bg1"/>
                </a:solidFill>
              </a:rPr>
            </a:br>
            <a:r>
              <a:rPr lang="en-GB" sz="3600" b="1" dirty="0">
                <a:solidFill>
                  <a:schemeClr val="bg1"/>
                </a:solidFill>
              </a:rPr>
              <a:t>PRINCIPIO </a:t>
            </a:r>
            <a:br>
              <a:rPr lang="en-GB" sz="3600" b="1" dirty="0">
                <a:solidFill>
                  <a:schemeClr val="bg1"/>
                </a:solidFill>
              </a:rPr>
            </a:br>
            <a:r>
              <a:rPr lang="en-GB" sz="3600" b="1" dirty="0">
                <a:solidFill>
                  <a:schemeClr val="bg1"/>
                </a:solidFill>
              </a:rPr>
              <a:t>#6</a:t>
            </a:r>
          </a:p>
        </p:txBody>
      </p:sp>
    </p:spTree>
    <p:extLst>
      <p:ext uri="{BB962C8B-B14F-4D97-AF65-F5344CB8AC3E}">
        <p14:creationId xmlns:p14="http://schemas.microsoft.com/office/powerpoint/2010/main" val="367946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A990B-010E-2547-AE00-09368927A9DD}"/>
              </a:ext>
            </a:extLst>
          </p:cNvPr>
          <p:cNvSpPr>
            <a:spLocks noGrp="1"/>
          </p:cNvSpPr>
          <p:nvPr>
            <p:ph type="title"/>
          </p:nvPr>
        </p:nvSpPr>
        <p:spPr>
          <a:xfrm>
            <a:off x="654909" y="2706130"/>
            <a:ext cx="8668384" cy="974709"/>
          </a:xfrm>
        </p:spPr>
        <p:txBody>
          <a:bodyPr>
            <a:normAutofit fontScale="90000"/>
          </a:bodyPr>
          <a:lstStyle/>
          <a:p>
            <a:r>
              <a:rPr lang="en-GB" dirty="0" err="1"/>
              <a:t>Intersezionalità</a:t>
            </a:r>
            <a:r>
              <a:rPr lang="en-GB" dirty="0"/>
              <a:t> come </a:t>
            </a:r>
            <a:r>
              <a:rPr lang="en-GB" dirty="0" err="1"/>
              <a:t>metodo</a:t>
            </a:r>
            <a:r>
              <a:rPr lang="en-GB" dirty="0"/>
              <a:t> di </a:t>
            </a:r>
            <a:r>
              <a:rPr lang="en-GB" dirty="0" err="1"/>
              <a:t>analisi</a:t>
            </a:r>
            <a:endParaRPr lang="en-GB" dirty="0"/>
          </a:p>
        </p:txBody>
      </p:sp>
      <p:sp>
        <p:nvSpPr>
          <p:cNvPr id="4" name="Titolo 1">
            <a:extLst>
              <a:ext uri="{FF2B5EF4-FFF2-40B4-BE49-F238E27FC236}">
                <a16:creationId xmlns:a16="http://schemas.microsoft.com/office/drawing/2014/main" id="{D59DCDF8-2007-D64F-ABA3-699009EFEF3C}"/>
              </a:ext>
            </a:extLst>
          </p:cNvPr>
          <p:cNvSpPr txBox="1">
            <a:spLocks/>
          </p:cNvSpPr>
          <p:nvPr/>
        </p:nvSpPr>
        <p:spPr>
          <a:xfrm>
            <a:off x="8191843" y="276354"/>
            <a:ext cx="3436938" cy="1590675"/>
          </a:xfrm>
          <a:prstGeom prst="rect">
            <a:avLst/>
          </a:prstGeom>
          <a:solidFill>
            <a:srgbClr val="76B6F2"/>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Georgia"/>
                <a:ea typeface="+mj-ea"/>
                <a:cs typeface="Georgia"/>
              </a:defRPr>
            </a:lvl1pPr>
          </a:lstStyle>
          <a:p>
            <a:pPr algn="ctr">
              <a:defRPr/>
            </a:pPr>
            <a:r>
              <a:rPr lang="en-GB" sz="3600" b="1" dirty="0">
                <a:solidFill>
                  <a:schemeClr val="bg1"/>
                </a:solidFill>
              </a:rPr>
              <a:t>DISCRIT </a:t>
            </a:r>
            <a:br>
              <a:rPr lang="en-GB" sz="3600" b="1" dirty="0">
                <a:solidFill>
                  <a:schemeClr val="bg1"/>
                </a:solidFill>
              </a:rPr>
            </a:br>
            <a:r>
              <a:rPr lang="en-GB" sz="3600" b="1" dirty="0">
                <a:solidFill>
                  <a:schemeClr val="bg1"/>
                </a:solidFill>
              </a:rPr>
              <a:t>PRINCIPIO </a:t>
            </a:r>
            <a:br>
              <a:rPr lang="en-GB" sz="3600" b="1" dirty="0">
                <a:solidFill>
                  <a:schemeClr val="bg1"/>
                </a:solidFill>
              </a:rPr>
            </a:br>
            <a:r>
              <a:rPr lang="en-GB" sz="3600" b="1" dirty="0">
                <a:solidFill>
                  <a:schemeClr val="bg1"/>
                </a:solidFill>
              </a:rPr>
              <a:t>#7</a:t>
            </a:r>
          </a:p>
        </p:txBody>
      </p:sp>
    </p:spTree>
    <p:extLst>
      <p:ext uri="{BB962C8B-B14F-4D97-AF65-F5344CB8AC3E}">
        <p14:creationId xmlns:p14="http://schemas.microsoft.com/office/powerpoint/2010/main" val="325077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9714F7-415E-DC4E-BD1F-86230A9907AF}"/>
              </a:ext>
            </a:extLst>
          </p:cNvPr>
          <p:cNvSpPr>
            <a:spLocks noGrp="1"/>
          </p:cNvSpPr>
          <p:nvPr>
            <p:ph type="title"/>
          </p:nvPr>
        </p:nvSpPr>
        <p:spPr>
          <a:xfrm>
            <a:off x="821100" y="1587843"/>
            <a:ext cx="8736971" cy="795536"/>
          </a:xfrm>
        </p:spPr>
        <p:txBody>
          <a:bodyPr/>
          <a:lstStyle/>
          <a:p>
            <a:pPr algn="ctr"/>
            <a:r>
              <a:rPr lang="en-GB" dirty="0"/>
              <a:t>Upgrade di Sistema</a:t>
            </a:r>
          </a:p>
        </p:txBody>
      </p:sp>
      <p:sp>
        <p:nvSpPr>
          <p:cNvPr id="3" name="Segnaposto testo 2">
            <a:extLst>
              <a:ext uri="{FF2B5EF4-FFF2-40B4-BE49-F238E27FC236}">
                <a16:creationId xmlns:a16="http://schemas.microsoft.com/office/drawing/2014/main" id="{63E8B61C-6174-B94A-87E6-E7151DFBF4F0}"/>
              </a:ext>
            </a:extLst>
          </p:cNvPr>
          <p:cNvSpPr>
            <a:spLocks noGrp="1"/>
          </p:cNvSpPr>
          <p:nvPr>
            <p:ph type="body" sz="quarter" idx="10"/>
          </p:nvPr>
        </p:nvSpPr>
        <p:spPr>
          <a:xfrm>
            <a:off x="821100" y="2948517"/>
            <a:ext cx="8538800" cy="1870618"/>
          </a:xfrm>
        </p:spPr>
        <p:txBody>
          <a:bodyPr>
            <a:normAutofit/>
          </a:bodyPr>
          <a:lstStyle/>
          <a:p>
            <a:r>
              <a:rPr lang="en-GB" sz="2800" dirty="0" err="1">
                <a:latin typeface="Georgia" panose="02040502050405020303" pitchFamily="18" charset="0"/>
              </a:rPr>
              <a:t>Pensare</a:t>
            </a:r>
            <a:r>
              <a:rPr lang="en-GB" sz="2800" dirty="0">
                <a:latin typeface="Georgia" panose="02040502050405020303" pitchFamily="18" charset="0"/>
              </a:rPr>
              <a:t> e </a:t>
            </a:r>
            <a:r>
              <a:rPr lang="en-GB" sz="2800" dirty="0" err="1">
                <a:latin typeface="Georgia" panose="02040502050405020303" pitchFamily="18" charset="0"/>
              </a:rPr>
              <a:t>agire</a:t>
            </a:r>
            <a:r>
              <a:rPr lang="en-GB" sz="2800" dirty="0">
                <a:latin typeface="Georgia" panose="02040502050405020303" pitchFamily="18" charset="0"/>
              </a:rPr>
              <a:t> </a:t>
            </a:r>
            <a:r>
              <a:rPr lang="en-GB" sz="2800" dirty="0" err="1">
                <a:latin typeface="Georgia" panose="02040502050405020303" pitchFamily="18" charset="0"/>
              </a:rPr>
              <a:t>differentemente</a:t>
            </a:r>
            <a:r>
              <a:rPr lang="en-GB" sz="2800" dirty="0">
                <a:latin typeface="Georgia" panose="02040502050405020303" pitchFamily="18" charset="0"/>
              </a:rPr>
              <a:t> </a:t>
            </a:r>
          </a:p>
        </p:txBody>
      </p:sp>
    </p:spTree>
    <p:extLst>
      <p:ext uri="{BB962C8B-B14F-4D97-AF65-F5344CB8AC3E}">
        <p14:creationId xmlns:p14="http://schemas.microsoft.com/office/powerpoint/2010/main" val="303932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8F949-1FAE-DB46-A01E-C3EC40DD482A}"/>
              </a:ext>
            </a:extLst>
          </p:cNvPr>
          <p:cNvSpPr>
            <a:spLocks noGrp="1"/>
          </p:cNvSpPr>
          <p:nvPr>
            <p:ph type="title"/>
          </p:nvPr>
        </p:nvSpPr>
        <p:spPr>
          <a:xfrm>
            <a:off x="623392" y="1260389"/>
            <a:ext cx="10299981" cy="1592547"/>
          </a:xfrm>
        </p:spPr>
        <p:txBody>
          <a:bodyPr>
            <a:normAutofit/>
          </a:bodyPr>
          <a:lstStyle/>
          <a:p>
            <a:pPr algn="ctr"/>
            <a:r>
              <a:rPr lang="en-GB" sz="2800" b="1" dirty="0" err="1"/>
              <a:t>Ripensare</a:t>
            </a:r>
            <a:r>
              <a:rPr lang="en-GB" sz="2800" b="1" dirty="0"/>
              <a:t> </a:t>
            </a:r>
            <a:r>
              <a:rPr lang="en-GB" sz="2800" b="1" dirty="0" err="1"/>
              <a:t>l’inclusion</a:t>
            </a:r>
            <a:r>
              <a:rPr lang="en-GB" sz="2800" b="1" dirty="0"/>
              <a:t> </a:t>
            </a:r>
            <a:r>
              <a:rPr lang="en-GB" sz="2800" b="1" dirty="0" err="1"/>
              <a:t>attraverso</a:t>
            </a:r>
            <a:r>
              <a:rPr lang="en-GB" sz="2800" b="1" dirty="0"/>
              <a:t> </a:t>
            </a:r>
            <a:r>
              <a:rPr lang="en-GB" sz="2800" b="1" dirty="0" err="1"/>
              <a:t>strategie</a:t>
            </a:r>
            <a:r>
              <a:rPr lang="en-GB" sz="2800" b="1" dirty="0"/>
              <a:t> </a:t>
            </a:r>
            <a:r>
              <a:rPr lang="en-GB" sz="2800" b="1" dirty="0" err="1"/>
              <a:t>centrate</a:t>
            </a:r>
            <a:r>
              <a:rPr lang="en-GB" sz="2800" b="1" dirty="0"/>
              <a:t> </a:t>
            </a:r>
            <a:r>
              <a:rPr lang="en-GB" sz="2800" b="1" dirty="0" err="1"/>
              <a:t>sulla</a:t>
            </a:r>
            <a:r>
              <a:rPr lang="en-GB" sz="2800" b="1" dirty="0"/>
              <a:t> persona e </a:t>
            </a:r>
            <a:r>
              <a:rPr lang="en-GB" sz="2800" b="1" dirty="0" err="1"/>
              <a:t>su</a:t>
            </a:r>
            <a:r>
              <a:rPr lang="en-GB" sz="2800" b="1" dirty="0"/>
              <a:t> </a:t>
            </a:r>
            <a:r>
              <a:rPr lang="en-GB" sz="2800" b="1" dirty="0" err="1"/>
              <a:t>DisCrit</a:t>
            </a:r>
            <a:r>
              <a:rPr lang="en-GB" sz="2800" b="1" dirty="0"/>
              <a:t> </a:t>
            </a:r>
          </a:p>
        </p:txBody>
      </p:sp>
      <p:sp>
        <p:nvSpPr>
          <p:cNvPr id="3" name="Segnaposto testo 2">
            <a:extLst>
              <a:ext uri="{FF2B5EF4-FFF2-40B4-BE49-F238E27FC236}">
                <a16:creationId xmlns:a16="http://schemas.microsoft.com/office/drawing/2014/main" id="{BD20E4F8-DF81-3A4F-B6E2-B799C6681FFE}"/>
              </a:ext>
            </a:extLst>
          </p:cNvPr>
          <p:cNvSpPr>
            <a:spLocks noGrp="1"/>
          </p:cNvSpPr>
          <p:nvPr>
            <p:ph type="body" sz="quarter" idx="10"/>
          </p:nvPr>
        </p:nvSpPr>
        <p:spPr>
          <a:xfrm>
            <a:off x="623392" y="2590171"/>
            <a:ext cx="8840859" cy="2649094"/>
          </a:xfrm>
        </p:spPr>
        <p:txBody>
          <a:bodyPr/>
          <a:lstStyle/>
          <a:p>
            <a:pPr marL="0" indent="0">
              <a:buNone/>
            </a:pPr>
            <a:r>
              <a:rPr lang="it-IT" dirty="0">
                <a:latin typeface="Georgia" panose="02040502050405020303" pitchFamily="18" charset="0"/>
              </a:rPr>
              <a:t>Dovremmo cercare di impegnarci con le famiglie, specialmente quelle provenienti da un contesto migratorio, in un modo diverso. Dovremmo cercare di essere più inclusivi. Dovremmo stabilire con loro un rapporto diverso, che li aiuti a vedere la scuola non solo come un luogo in cui lasciare i propri figli, ma anche come un luogo in cui possono sviluppare relazioni significative. </a:t>
            </a:r>
          </a:p>
          <a:p>
            <a:pPr marL="0" indent="0">
              <a:buNone/>
            </a:pPr>
            <a:r>
              <a:rPr lang="it-IT" dirty="0">
                <a:latin typeface="Georgia" panose="02040502050405020303" pitchFamily="18" charset="0"/>
              </a:rPr>
              <a:t>(Antonia, insegnante di italiano)</a:t>
            </a:r>
            <a:endParaRPr lang="en-GB" dirty="0">
              <a:latin typeface="Georgia" panose="02040502050405020303" pitchFamily="18" charset="0"/>
            </a:endParaRPr>
          </a:p>
        </p:txBody>
      </p:sp>
    </p:spTree>
    <p:extLst>
      <p:ext uri="{BB962C8B-B14F-4D97-AF65-F5344CB8AC3E}">
        <p14:creationId xmlns:p14="http://schemas.microsoft.com/office/powerpoint/2010/main" val="384355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F006-DD95-2349-96FD-CD4579CC4FE9}"/>
              </a:ext>
            </a:extLst>
          </p:cNvPr>
          <p:cNvSpPr>
            <a:spLocks noGrp="1"/>
          </p:cNvSpPr>
          <p:nvPr>
            <p:ph type="title"/>
          </p:nvPr>
        </p:nvSpPr>
        <p:spPr>
          <a:xfrm>
            <a:off x="686834" y="1153572"/>
            <a:ext cx="3200400" cy="4461163"/>
          </a:xfrm>
        </p:spPr>
        <p:txBody>
          <a:bodyPr>
            <a:normAutofit/>
          </a:bodyPr>
          <a:lstStyle/>
          <a:p>
            <a:r>
              <a:rPr lang="en-US" sz="3100" dirty="0" err="1">
                <a:latin typeface="Georgia" panose="02040502050405020303" pitchFamily="18" charset="0"/>
              </a:rPr>
              <a:t>Strategie</a:t>
            </a:r>
            <a:r>
              <a:rPr lang="en-US" sz="3100" dirty="0">
                <a:latin typeface="Georgia" panose="02040502050405020303" pitchFamily="18" charset="0"/>
              </a:rPr>
              <a:t> per </a:t>
            </a:r>
            <a:r>
              <a:rPr lang="en-US" sz="3100" dirty="0" err="1">
                <a:latin typeface="Georgia" panose="02040502050405020303" pitchFamily="18" charset="0"/>
              </a:rPr>
              <a:t>Relazioni</a:t>
            </a:r>
            <a:r>
              <a:rPr lang="en-US" sz="3100" dirty="0">
                <a:latin typeface="Georgia" panose="02040502050405020303" pitchFamily="18" charset="0"/>
              </a:rPr>
              <a:t> </a:t>
            </a:r>
            <a:r>
              <a:rPr lang="en-US" sz="3100" dirty="0" err="1">
                <a:latin typeface="Georgia" panose="02040502050405020303" pitchFamily="18" charset="0"/>
              </a:rPr>
              <a:t>Solidali</a:t>
            </a:r>
            <a:r>
              <a:rPr lang="en-US" sz="3100" dirty="0">
                <a:latin typeface="Georgia" panose="02040502050405020303" pitchFamily="18" charset="0"/>
              </a:rPr>
              <a:t> </a:t>
            </a:r>
            <a:r>
              <a:rPr lang="en-US" sz="3100" dirty="0" err="1">
                <a:latin typeface="Georgia" panose="02040502050405020303" pitchFamily="18" charset="0"/>
              </a:rPr>
              <a:t>Scuola-Famiglia</a:t>
            </a:r>
            <a:br>
              <a:rPr lang="en-US" sz="3100" dirty="0">
                <a:latin typeface="Georgia" panose="02040502050405020303" pitchFamily="18" charset="0"/>
              </a:rPr>
            </a:br>
            <a:r>
              <a:rPr lang="en-US" sz="3100" i="1" dirty="0" err="1">
                <a:latin typeface="Georgia" panose="02040502050405020303" pitchFamily="18" charset="0"/>
              </a:rPr>
              <a:t>DisCrit</a:t>
            </a:r>
            <a:r>
              <a:rPr lang="en-US" sz="3100" i="1" dirty="0">
                <a:latin typeface="Georgia" panose="02040502050405020303" pitchFamily="18" charset="0"/>
              </a:rPr>
              <a:t>/Person Centered Planning </a:t>
            </a:r>
          </a:p>
        </p:txBody>
      </p:sp>
      <p:sp>
        <p:nvSpPr>
          <p:cNvPr id="3" name="Content Placeholder 2">
            <a:extLst>
              <a:ext uri="{FF2B5EF4-FFF2-40B4-BE49-F238E27FC236}">
                <a16:creationId xmlns:a16="http://schemas.microsoft.com/office/drawing/2014/main" id="{94EEA4E2-B9F3-4B46-9086-10CAF88D8C2C}"/>
              </a:ext>
            </a:extLst>
          </p:cNvPr>
          <p:cNvSpPr>
            <a:spLocks noGrp="1"/>
          </p:cNvSpPr>
          <p:nvPr>
            <p:ph idx="1"/>
          </p:nvPr>
        </p:nvSpPr>
        <p:spPr>
          <a:xfrm>
            <a:off x="4447308" y="591344"/>
            <a:ext cx="6906491" cy="5585619"/>
          </a:xfrm>
        </p:spPr>
        <p:txBody>
          <a:bodyPr anchor="ctr">
            <a:normAutofit lnSpcReduction="10000"/>
          </a:bodyPr>
          <a:lstStyle/>
          <a:p>
            <a:r>
              <a:rPr lang="en-US" sz="2600" dirty="0" err="1">
                <a:latin typeface="Georgia" panose="02040502050405020303" pitchFamily="18" charset="0"/>
              </a:rPr>
              <a:t>Riconoscere</a:t>
            </a:r>
            <a:r>
              <a:rPr lang="en-US" sz="2600" dirty="0">
                <a:latin typeface="Georgia" panose="02040502050405020303" pitchFamily="18" charset="0"/>
              </a:rPr>
              <a:t> </a:t>
            </a:r>
            <a:r>
              <a:rPr lang="en-US" sz="2600" dirty="0" err="1">
                <a:latin typeface="Georgia" panose="02040502050405020303" pitchFamily="18" charset="0"/>
              </a:rPr>
              <a:t>che</a:t>
            </a:r>
            <a:r>
              <a:rPr lang="en-US" sz="2600" dirty="0">
                <a:latin typeface="Georgia" panose="02040502050405020303" pitchFamily="18" charset="0"/>
              </a:rPr>
              <a:t> </a:t>
            </a:r>
            <a:r>
              <a:rPr lang="en-US" sz="2600" dirty="0" err="1">
                <a:latin typeface="Georgia" panose="02040502050405020303" pitchFamily="18" charset="0"/>
              </a:rPr>
              <a:t>gli</a:t>
            </a:r>
            <a:r>
              <a:rPr lang="en-US" sz="2600" dirty="0">
                <a:latin typeface="Georgia" panose="02040502050405020303" pitchFamily="18" charset="0"/>
              </a:rPr>
              <a:t> </a:t>
            </a:r>
            <a:r>
              <a:rPr lang="en-US" sz="2600" dirty="0" err="1">
                <a:latin typeface="Georgia" panose="02040502050405020303" pitchFamily="18" charset="0"/>
              </a:rPr>
              <a:t>studenti</a:t>
            </a:r>
            <a:r>
              <a:rPr lang="en-US" sz="2600" dirty="0">
                <a:latin typeface="Georgia" panose="02040502050405020303" pitchFamily="18" charset="0"/>
              </a:rPr>
              <a:t>/</a:t>
            </a:r>
            <a:r>
              <a:rPr lang="en-US" sz="2600" dirty="0" err="1">
                <a:latin typeface="Georgia" panose="02040502050405020303" pitchFamily="18" charset="0"/>
              </a:rPr>
              <a:t>famiglie</a:t>
            </a:r>
            <a:r>
              <a:rPr lang="en-US" sz="2600" dirty="0">
                <a:latin typeface="Georgia" panose="02040502050405020303" pitchFamily="18" charset="0"/>
              </a:rPr>
              <a:t> </a:t>
            </a:r>
            <a:r>
              <a:rPr lang="en-US" sz="2600" dirty="0" err="1">
                <a:latin typeface="Georgia" panose="02040502050405020303" pitchFamily="18" charset="0"/>
              </a:rPr>
              <a:t>marginalizzati</a:t>
            </a:r>
            <a:r>
              <a:rPr lang="en-US" sz="2600" dirty="0">
                <a:latin typeface="Georgia" panose="02040502050405020303" pitchFamily="18" charset="0"/>
              </a:rPr>
              <a:t>/e NON </a:t>
            </a:r>
            <a:r>
              <a:rPr lang="en-US" sz="2600" dirty="0" err="1">
                <a:latin typeface="Georgia" panose="02040502050405020303" pitchFamily="18" charset="0"/>
              </a:rPr>
              <a:t>sono</a:t>
            </a:r>
            <a:r>
              <a:rPr lang="en-US" sz="2600" dirty="0">
                <a:latin typeface="Georgia" panose="02040502050405020303" pitchFamily="18" charset="0"/>
              </a:rPr>
              <a:t> </a:t>
            </a:r>
            <a:r>
              <a:rPr lang="en-US" sz="2600" dirty="0" err="1">
                <a:latin typeface="Georgia" panose="02040502050405020303" pitchFamily="18" charset="0"/>
              </a:rPr>
              <a:t>uguali</a:t>
            </a:r>
            <a:r>
              <a:rPr lang="en-US" sz="2600" dirty="0">
                <a:latin typeface="Georgia" panose="02040502050405020303" pitchFamily="18" charset="0"/>
              </a:rPr>
              <a:t> </a:t>
            </a:r>
            <a:r>
              <a:rPr lang="en-US" sz="2600" dirty="0" err="1">
                <a:latin typeface="Georgia" panose="02040502050405020303" pitchFamily="18" charset="0"/>
              </a:rPr>
              <a:t>agli</a:t>
            </a:r>
            <a:r>
              <a:rPr lang="en-US" sz="2600" dirty="0">
                <a:latin typeface="Georgia" panose="02040502050405020303" pitchFamily="18" charset="0"/>
              </a:rPr>
              <a:t> </a:t>
            </a:r>
            <a:r>
              <a:rPr lang="en-US" sz="2600" dirty="0" err="1">
                <a:latin typeface="Georgia" panose="02040502050405020303" pitchFamily="18" charset="0"/>
              </a:rPr>
              <a:t>altri</a:t>
            </a:r>
            <a:r>
              <a:rPr lang="en-US" sz="2600" dirty="0">
                <a:latin typeface="Georgia" panose="02040502050405020303" pitchFamily="18" charset="0"/>
              </a:rPr>
              <a:t> </a:t>
            </a:r>
            <a:r>
              <a:rPr lang="en-US" sz="2600" dirty="0" err="1">
                <a:latin typeface="Georgia" panose="02040502050405020303" pitchFamily="18" charset="0"/>
              </a:rPr>
              <a:t>studenti</a:t>
            </a:r>
            <a:r>
              <a:rPr lang="en-US" sz="2600" dirty="0">
                <a:latin typeface="Georgia" panose="02040502050405020303" pitchFamily="18" charset="0"/>
              </a:rPr>
              <a:t> e </a:t>
            </a:r>
            <a:r>
              <a:rPr lang="en-US" sz="2600" dirty="0" err="1">
                <a:latin typeface="Georgia" panose="02040502050405020303" pitchFamily="18" charset="0"/>
              </a:rPr>
              <a:t>affrontano</a:t>
            </a:r>
            <a:r>
              <a:rPr lang="en-US" sz="2600" dirty="0">
                <a:latin typeface="Georgia" panose="02040502050405020303" pitchFamily="18" charset="0"/>
              </a:rPr>
              <a:t> </a:t>
            </a:r>
            <a:r>
              <a:rPr lang="en-US" sz="2600" dirty="0" err="1">
                <a:latin typeface="Georgia" panose="02040502050405020303" pitchFamily="18" charset="0"/>
              </a:rPr>
              <a:t>quotidianamente</a:t>
            </a:r>
            <a:r>
              <a:rPr lang="en-US" sz="2600" dirty="0">
                <a:latin typeface="Georgia" panose="02040502050405020303" pitchFamily="18" charset="0"/>
              </a:rPr>
              <a:t> </a:t>
            </a:r>
            <a:r>
              <a:rPr lang="en-US" sz="2600" dirty="0" err="1">
                <a:latin typeface="Georgia" panose="02040502050405020303" pitchFamily="18" charset="0"/>
              </a:rPr>
              <a:t>disuguaglianze</a:t>
            </a:r>
            <a:r>
              <a:rPr lang="en-US" sz="2600" dirty="0">
                <a:latin typeface="Georgia" panose="02040502050405020303" pitchFamily="18" charset="0"/>
              </a:rPr>
              <a:t> e </a:t>
            </a:r>
            <a:r>
              <a:rPr lang="en-US" sz="2600" dirty="0" err="1">
                <a:latin typeface="Georgia" panose="02040502050405020303" pitchFamily="18" charset="0"/>
              </a:rPr>
              <a:t>violenze</a:t>
            </a:r>
            <a:r>
              <a:rPr lang="en-US" sz="2600" dirty="0">
                <a:latin typeface="Georgia" panose="02040502050405020303" pitchFamily="18" charset="0"/>
              </a:rPr>
              <a:t> </a:t>
            </a:r>
            <a:r>
              <a:rPr lang="en-US" sz="2600" dirty="0" err="1">
                <a:latin typeface="Georgia" panose="02040502050405020303" pitchFamily="18" charset="0"/>
              </a:rPr>
              <a:t>simboliche</a:t>
            </a:r>
            <a:r>
              <a:rPr lang="en-US" sz="2600" dirty="0">
                <a:latin typeface="Georgia" panose="02040502050405020303" pitchFamily="18" charset="0"/>
              </a:rPr>
              <a:t> e </a:t>
            </a:r>
            <a:r>
              <a:rPr lang="en-US" sz="2600" dirty="0" err="1">
                <a:latin typeface="Georgia" panose="02040502050405020303" pitchFamily="18" charset="0"/>
              </a:rPr>
              <a:t>materiali</a:t>
            </a:r>
            <a:r>
              <a:rPr lang="en-US" sz="2600" dirty="0">
                <a:latin typeface="Georgia" panose="02040502050405020303" pitchFamily="18" charset="0"/>
              </a:rPr>
              <a:t>; </a:t>
            </a:r>
          </a:p>
          <a:p>
            <a:r>
              <a:rPr lang="en-US" sz="2600" dirty="0" err="1">
                <a:latin typeface="Georgia" panose="02040502050405020303" pitchFamily="18" charset="0"/>
              </a:rPr>
              <a:t>Gli</a:t>
            </a:r>
            <a:r>
              <a:rPr lang="en-US" sz="2600" dirty="0">
                <a:latin typeface="Georgia" panose="02040502050405020303" pitchFamily="18" charset="0"/>
              </a:rPr>
              <a:t> </a:t>
            </a:r>
            <a:r>
              <a:rPr lang="en-US" sz="2600" dirty="0" err="1">
                <a:latin typeface="Georgia" panose="02040502050405020303" pitchFamily="18" charset="0"/>
              </a:rPr>
              <a:t>insegnanti</a:t>
            </a:r>
            <a:r>
              <a:rPr lang="en-US" sz="2600" dirty="0">
                <a:latin typeface="Georgia" panose="02040502050405020303" pitchFamily="18" charset="0"/>
              </a:rPr>
              <a:t> </a:t>
            </a:r>
            <a:r>
              <a:rPr lang="en-US" sz="2600" dirty="0" err="1">
                <a:latin typeface="Georgia" panose="02040502050405020303" pitchFamily="18" charset="0"/>
              </a:rPr>
              <a:t>devono</a:t>
            </a:r>
            <a:r>
              <a:rPr lang="en-US" sz="2600" dirty="0">
                <a:latin typeface="Georgia" panose="02040502050405020303" pitchFamily="18" charset="0"/>
              </a:rPr>
              <a:t> </a:t>
            </a:r>
            <a:r>
              <a:rPr lang="en-US" sz="2600" dirty="0" err="1">
                <a:latin typeface="Georgia" panose="02040502050405020303" pitchFamily="18" charset="0"/>
              </a:rPr>
              <a:t>riconoscere</a:t>
            </a:r>
            <a:r>
              <a:rPr lang="en-US" sz="2600" dirty="0">
                <a:latin typeface="Georgia" panose="02040502050405020303" pitchFamily="18" charset="0"/>
              </a:rPr>
              <a:t> </a:t>
            </a:r>
            <a:r>
              <a:rPr lang="en-US" sz="2600" dirty="0" err="1">
                <a:latin typeface="Georgia" panose="02040502050405020303" pitchFamily="18" charset="0"/>
              </a:rPr>
              <a:t>apertamente</a:t>
            </a:r>
            <a:r>
              <a:rPr lang="en-US" sz="2600" dirty="0">
                <a:latin typeface="Georgia" panose="02040502050405020303" pitchFamily="18" charset="0"/>
              </a:rPr>
              <a:t> </a:t>
            </a:r>
            <a:r>
              <a:rPr lang="en-US" sz="2600" dirty="0" err="1">
                <a:latin typeface="Georgia" panose="02040502050405020303" pitchFamily="18" charset="0"/>
              </a:rPr>
              <a:t>queste</a:t>
            </a:r>
            <a:r>
              <a:rPr lang="en-US" sz="2600" dirty="0">
                <a:latin typeface="Georgia" panose="02040502050405020303" pitchFamily="18" charset="0"/>
              </a:rPr>
              <a:t> </a:t>
            </a:r>
            <a:r>
              <a:rPr lang="en-US" sz="2600" dirty="0" err="1">
                <a:latin typeface="Georgia" panose="02040502050405020303" pitchFamily="18" charset="0"/>
              </a:rPr>
              <a:t>disuguaglianze</a:t>
            </a:r>
            <a:r>
              <a:rPr lang="en-US" sz="2600" dirty="0">
                <a:latin typeface="Georgia" panose="02040502050405020303" pitchFamily="18" charset="0"/>
              </a:rPr>
              <a:t> </a:t>
            </a:r>
            <a:r>
              <a:rPr lang="en-US" sz="2600" dirty="0" err="1">
                <a:latin typeface="Georgia" panose="02040502050405020303" pitchFamily="18" charset="0"/>
              </a:rPr>
              <a:t>strutturali</a:t>
            </a:r>
            <a:r>
              <a:rPr lang="en-US" sz="2600" dirty="0">
                <a:latin typeface="Georgia" panose="02040502050405020303" pitchFamily="18" charset="0"/>
              </a:rPr>
              <a:t> e </a:t>
            </a:r>
            <a:r>
              <a:rPr lang="en-US" sz="2600" dirty="0" err="1">
                <a:latin typeface="Georgia" panose="02040502050405020303" pitchFamily="18" charset="0"/>
              </a:rPr>
              <a:t>lasciare</a:t>
            </a:r>
            <a:r>
              <a:rPr lang="en-US" sz="2600" dirty="0">
                <a:latin typeface="Georgia" panose="02040502050405020303" pitchFamily="18" charset="0"/>
              </a:rPr>
              <a:t> </a:t>
            </a:r>
            <a:r>
              <a:rPr lang="en-US" sz="2600" dirty="0" err="1">
                <a:latin typeface="Georgia" panose="02040502050405020303" pitchFamily="18" charset="0"/>
              </a:rPr>
              <a:t>spazio</a:t>
            </a:r>
            <a:r>
              <a:rPr lang="en-US" sz="2600" dirty="0">
                <a:latin typeface="Georgia" panose="02040502050405020303" pitchFamily="18" charset="0"/>
              </a:rPr>
              <a:t> </a:t>
            </a:r>
            <a:r>
              <a:rPr lang="en-US" sz="2600" dirty="0" err="1">
                <a:latin typeface="Georgia" panose="02040502050405020303" pitchFamily="18" charset="0"/>
              </a:rPr>
              <a:t>agli</a:t>
            </a:r>
            <a:r>
              <a:rPr lang="en-US" sz="2600" dirty="0">
                <a:latin typeface="Georgia" panose="02040502050405020303" pitchFamily="18" charset="0"/>
              </a:rPr>
              <a:t> </a:t>
            </a:r>
            <a:r>
              <a:rPr lang="en-US" sz="2600" dirty="0" err="1">
                <a:latin typeface="Georgia" panose="02040502050405020303" pitchFamily="18" charset="0"/>
              </a:rPr>
              <a:t>studenti</a:t>
            </a:r>
            <a:r>
              <a:rPr lang="en-US" sz="2600" dirty="0">
                <a:latin typeface="Georgia" panose="02040502050405020303" pitchFamily="18" charset="0"/>
              </a:rPr>
              <a:t> e alle </a:t>
            </a:r>
            <a:r>
              <a:rPr lang="en-US" sz="2600" dirty="0" err="1">
                <a:latin typeface="Georgia" panose="02040502050405020303" pitchFamily="18" charset="0"/>
              </a:rPr>
              <a:t>loro</a:t>
            </a:r>
            <a:r>
              <a:rPr lang="en-US" sz="2600" dirty="0">
                <a:latin typeface="Georgia" panose="02040502050405020303" pitchFamily="18" charset="0"/>
              </a:rPr>
              <a:t> </a:t>
            </a:r>
            <a:r>
              <a:rPr lang="en-US" sz="2600" dirty="0" err="1">
                <a:latin typeface="Georgia" panose="02040502050405020303" pitchFamily="18" charset="0"/>
              </a:rPr>
              <a:t>famiglie</a:t>
            </a:r>
            <a:r>
              <a:rPr lang="en-US" sz="2600" dirty="0">
                <a:latin typeface="Georgia" panose="02040502050405020303" pitchFamily="18" charset="0"/>
              </a:rPr>
              <a:t> di </a:t>
            </a:r>
            <a:r>
              <a:rPr lang="en-US" sz="2600" dirty="0" err="1">
                <a:latin typeface="Georgia" panose="02040502050405020303" pitchFamily="18" charset="0"/>
              </a:rPr>
              <a:t>usare</a:t>
            </a:r>
            <a:r>
              <a:rPr lang="en-US" sz="2600" dirty="0">
                <a:latin typeface="Georgia" panose="02040502050405020303" pitchFamily="18" charset="0"/>
              </a:rPr>
              <a:t> la </a:t>
            </a:r>
            <a:r>
              <a:rPr lang="en-US" sz="2600" dirty="0" err="1">
                <a:latin typeface="Georgia" panose="02040502050405020303" pitchFamily="18" charset="0"/>
              </a:rPr>
              <a:t>loro</a:t>
            </a:r>
            <a:r>
              <a:rPr lang="en-US" sz="2600" dirty="0">
                <a:latin typeface="Georgia" panose="02040502050405020303" pitchFamily="18" charset="0"/>
              </a:rPr>
              <a:t> lingua e </a:t>
            </a:r>
            <a:r>
              <a:rPr lang="en-US" sz="2600" dirty="0" err="1">
                <a:latin typeface="Georgia" panose="02040502050405020303" pitchFamily="18" charset="0"/>
              </a:rPr>
              <a:t>cultura</a:t>
            </a:r>
            <a:r>
              <a:rPr lang="en-US" sz="2600" dirty="0">
                <a:latin typeface="Georgia" panose="02040502050405020303" pitchFamily="18" charset="0"/>
              </a:rPr>
              <a:t> per </a:t>
            </a:r>
            <a:r>
              <a:rPr lang="en-US" sz="2600" dirty="0" err="1">
                <a:latin typeface="Georgia" panose="02040502050405020303" pitchFamily="18" charset="0"/>
              </a:rPr>
              <a:t>esprimere</a:t>
            </a:r>
            <a:r>
              <a:rPr lang="en-US" sz="2600" dirty="0">
                <a:latin typeface="Georgia" panose="02040502050405020303" pitchFamily="18" charset="0"/>
              </a:rPr>
              <a:t> le </a:t>
            </a:r>
            <a:r>
              <a:rPr lang="en-US" sz="2600" dirty="0" err="1">
                <a:latin typeface="Georgia" panose="02040502050405020303" pitchFamily="18" charset="0"/>
              </a:rPr>
              <a:t>loro</a:t>
            </a:r>
            <a:r>
              <a:rPr lang="en-US" sz="2600" dirty="0">
                <a:latin typeface="Georgia" panose="02040502050405020303" pitchFamily="18" charset="0"/>
              </a:rPr>
              <a:t> </a:t>
            </a:r>
            <a:r>
              <a:rPr lang="en-US" sz="2600" dirty="0" err="1">
                <a:latin typeface="Georgia" panose="02040502050405020303" pitchFamily="18" charset="0"/>
              </a:rPr>
              <a:t>emozioni</a:t>
            </a:r>
            <a:r>
              <a:rPr lang="en-US" sz="2600" dirty="0">
                <a:latin typeface="Georgia" panose="02040502050405020303" pitchFamily="18" charset="0"/>
              </a:rPr>
              <a:t> rispetto alle </a:t>
            </a:r>
            <a:r>
              <a:rPr lang="en-US" sz="2600" dirty="0" err="1">
                <a:latin typeface="Georgia" panose="02040502050405020303" pitchFamily="18" charset="0"/>
              </a:rPr>
              <a:t>oppressioni</a:t>
            </a:r>
            <a:r>
              <a:rPr lang="en-US" sz="2600" dirty="0">
                <a:latin typeface="Georgia" panose="02040502050405020303" pitchFamily="18" charset="0"/>
              </a:rPr>
              <a:t> e </a:t>
            </a:r>
            <a:r>
              <a:rPr lang="en-US" sz="2600" dirty="0" err="1">
                <a:latin typeface="Georgia" panose="02040502050405020303" pitchFamily="18" charset="0"/>
              </a:rPr>
              <a:t>devono</a:t>
            </a:r>
            <a:r>
              <a:rPr lang="en-US" sz="2600" dirty="0">
                <a:latin typeface="Georgia" panose="02040502050405020303" pitchFamily="18" charset="0"/>
              </a:rPr>
              <a:t> </a:t>
            </a:r>
            <a:r>
              <a:rPr lang="en-US" sz="2600" dirty="0" err="1">
                <a:latin typeface="Georgia" panose="02040502050405020303" pitchFamily="18" charset="0"/>
              </a:rPr>
              <a:t>lavorare</a:t>
            </a:r>
            <a:r>
              <a:rPr lang="en-US" sz="2600" dirty="0">
                <a:latin typeface="Georgia" panose="02040502050405020303" pitchFamily="18" charset="0"/>
              </a:rPr>
              <a:t> </a:t>
            </a:r>
            <a:r>
              <a:rPr lang="en-US" sz="2600" dirty="0" err="1">
                <a:latin typeface="Georgia" panose="02040502050405020303" pitchFamily="18" charset="0"/>
              </a:rPr>
              <a:t>insieme</a:t>
            </a:r>
            <a:r>
              <a:rPr lang="en-US" sz="2600" dirty="0">
                <a:latin typeface="Georgia" panose="02040502050405020303" pitchFamily="18" charset="0"/>
              </a:rPr>
              <a:t> per </a:t>
            </a:r>
            <a:r>
              <a:rPr lang="en-US" sz="2600" dirty="0" err="1">
                <a:latin typeface="Georgia" panose="02040502050405020303" pitchFamily="18" charset="0"/>
              </a:rPr>
              <a:t>cambiare</a:t>
            </a:r>
            <a:r>
              <a:rPr lang="en-US" sz="2600" dirty="0">
                <a:latin typeface="Georgia" panose="02040502050405020303" pitchFamily="18" charset="0"/>
              </a:rPr>
              <a:t> il Sistema; </a:t>
            </a:r>
          </a:p>
          <a:p>
            <a:r>
              <a:rPr lang="en-US" sz="2600" dirty="0" err="1">
                <a:latin typeface="Georgia" panose="02040502050405020303" pitchFamily="18" charset="0"/>
              </a:rPr>
              <a:t>Invece</a:t>
            </a:r>
            <a:r>
              <a:rPr lang="en-US" sz="2600" dirty="0">
                <a:latin typeface="Georgia" panose="02040502050405020303" pitchFamily="18" charset="0"/>
              </a:rPr>
              <a:t> di </a:t>
            </a:r>
            <a:r>
              <a:rPr lang="en-US" sz="2600" dirty="0" err="1">
                <a:latin typeface="Georgia" panose="02040502050405020303" pitchFamily="18" charset="0"/>
              </a:rPr>
              <a:t>penalizzarli</a:t>
            </a:r>
            <a:r>
              <a:rPr lang="en-US" sz="2600" dirty="0">
                <a:latin typeface="Georgia" panose="02040502050405020303" pitchFamily="18" charset="0"/>
              </a:rPr>
              <a:t>, </a:t>
            </a:r>
            <a:r>
              <a:rPr lang="en-US" sz="2600" dirty="0" err="1">
                <a:latin typeface="Georgia" panose="02040502050405020303" pitchFamily="18" charset="0"/>
              </a:rPr>
              <a:t>gli</a:t>
            </a:r>
            <a:r>
              <a:rPr lang="en-US" sz="2600" dirty="0">
                <a:latin typeface="Georgia" panose="02040502050405020303" pitchFamily="18" charset="0"/>
              </a:rPr>
              <a:t> </a:t>
            </a:r>
            <a:r>
              <a:rPr lang="en-US" sz="2600" dirty="0" err="1">
                <a:latin typeface="Georgia" panose="02040502050405020303" pitchFamily="18" charset="0"/>
              </a:rPr>
              <a:t>insegnanti</a:t>
            </a:r>
            <a:r>
              <a:rPr lang="en-US" sz="2600" dirty="0">
                <a:latin typeface="Georgia" panose="02040502050405020303" pitchFamily="18" charset="0"/>
              </a:rPr>
              <a:t> </a:t>
            </a:r>
            <a:r>
              <a:rPr lang="en-US" sz="2600" dirty="0" err="1">
                <a:latin typeface="Georgia" panose="02040502050405020303" pitchFamily="18" charset="0"/>
              </a:rPr>
              <a:t>devono</a:t>
            </a:r>
            <a:r>
              <a:rPr lang="en-US" sz="2600" dirty="0">
                <a:latin typeface="Georgia" panose="02040502050405020303" pitchFamily="18" charset="0"/>
              </a:rPr>
              <a:t> </a:t>
            </a:r>
            <a:r>
              <a:rPr lang="en-US" sz="2600" dirty="0" err="1">
                <a:latin typeface="Georgia" panose="02040502050405020303" pitchFamily="18" charset="0"/>
              </a:rPr>
              <a:t>riconoscere</a:t>
            </a:r>
            <a:r>
              <a:rPr lang="en-US" sz="2600" dirty="0">
                <a:latin typeface="Georgia" panose="02040502050405020303" pitchFamily="18" charset="0"/>
              </a:rPr>
              <a:t> il </a:t>
            </a:r>
            <a:r>
              <a:rPr lang="en-US" sz="2600" dirty="0" err="1">
                <a:latin typeface="Georgia" panose="02040502050405020303" pitchFamily="18" charset="0"/>
              </a:rPr>
              <a:t>multilinguismo</a:t>
            </a:r>
            <a:r>
              <a:rPr lang="en-US" sz="2600" dirty="0">
                <a:latin typeface="Georgia" panose="02040502050405020303" pitchFamily="18" charset="0"/>
              </a:rPr>
              <a:t>, le </a:t>
            </a:r>
            <a:r>
              <a:rPr lang="en-US" sz="2600" dirty="0" err="1">
                <a:latin typeface="Georgia" panose="02040502050405020303" pitchFamily="18" charset="0"/>
              </a:rPr>
              <a:t>differenze</a:t>
            </a:r>
            <a:r>
              <a:rPr lang="en-US" sz="2600" dirty="0">
                <a:latin typeface="Georgia" panose="02040502050405020303" pitchFamily="18" charset="0"/>
              </a:rPr>
              <a:t> </a:t>
            </a:r>
            <a:r>
              <a:rPr lang="en-US" sz="2600" dirty="0" err="1">
                <a:latin typeface="Georgia" panose="02040502050405020303" pitchFamily="18" charset="0"/>
              </a:rPr>
              <a:t>culturali</a:t>
            </a:r>
            <a:r>
              <a:rPr lang="en-US" sz="2600" dirty="0">
                <a:latin typeface="Georgia" panose="02040502050405020303" pitchFamily="18" charset="0"/>
              </a:rPr>
              <a:t> e di </a:t>
            </a:r>
            <a:r>
              <a:rPr lang="en-US" sz="2600" dirty="0" err="1">
                <a:latin typeface="Georgia" panose="02040502050405020303" pitchFamily="18" charset="0"/>
              </a:rPr>
              <a:t>valori</a:t>
            </a:r>
            <a:r>
              <a:rPr lang="en-US" sz="2600" dirty="0">
                <a:latin typeface="Georgia" panose="02040502050405020303" pitchFamily="18" charset="0"/>
              </a:rPr>
              <a:t> come un DONO da </a:t>
            </a:r>
            <a:r>
              <a:rPr lang="en-US" sz="2600" dirty="0" err="1">
                <a:latin typeface="Georgia" panose="02040502050405020303" pitchFamily="18" charset="0"/>
              </a:rPr>
              <a:t>custodire</a:t>
            </a:r>
            <a:r>
              <a:rPr lang="en-US" sz="2600" dirty="0">
                <a:latin typeface="Georgia" panose="02040502050405020303" pitchFamily="18" charset="0"/>
              </a:rPr>
              <a:t> e </a:t>
            </a:r>
            <a:r>
              <a:rPr lang="en-US" sz="2600" dirty="0" err="1">
                <a:latin typeface="Georgia" panose="02040502050405020303" pitchFamily="18" charset="0"/>
              </a:rPr>
              <a:t>coltivare</a:t>
            </a:r>
            <a:r>
              <a:rPr lang="en-US" sz="2600" dirty="0">
                <a:latin typeface="Georgia" panose="02040502050405020303" pitchFamily="18" charset="0"/>
              </a:rPr>
              <a:t> </a:t>
            </a:r>
            <a:r>
              <a:rPr lang="en-US" sz="2600" dirty="0" err="1">
                <a:latin typeface="Georgia" panose="02040502050405020303" pitchFamily="18" charset="0"/>
              </a:rPr>
              <a:t>nella</a:t>
            </a:r>
            <a:r>
              <a:rPr lang="en-US" sz="2600" dirty="0">
                <a:latin typeface="Georgia" panose="02040502050405020303" pitchFamily="18" charset="0"/>
              </a:rPr>
              <a:t> </a:t>
            </a:r>
            <a:r>
              <a:rPr lang="en-US" sz="2600" dirty="0" err="1">
                <a:latin typeface="Georgia" panose="02040502050405020303" pitchFamily="18" charset="0"/>
              </a:rPr>
              <a:t>classe</a:t>
            </a:r>
            <a:r>
              <a:rPr lang="en-US" sz="2600" dirty="0">
                <a:latin typeface="Georgia" panose="02040502050405020303" pitchFamily="18" charset="0"/>
              </a:rPr>
              <a:t>. </a:t>
            </a:r>
          </a:p>
        </p:txBody>
      </p:sp>
    </p:spTree>
    <p:extLst>
      <p:ext uri="{BB962C8B-B14F-4D97-AF65-F5344CB8AC3E}">
        <p14:creationId xmlns:p14="http://schemas.microsoft.com/office/powerpoint/2010/main" val="403169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2ABC-F2CE-2F4C-8C02-2DE7B993E007}"/>
              </a:ext>
            </a:extLst>
          </p:cNvPr>
          <p:cNvSpPr>
            <a:spLocks noGrp="1"/>
          </p:cNvSpPr>
          <p:nvPr>
            <p:ph type="title"/>
          </p:nvPr>
        </p:nvSpPr>
        <p:spPr>
          <a:xfrm>
            <a:off x="721846" y="1042362"/>
            <a:ext cx="3200400" cy="4461163"/>
          </a:xfrm>
        </p:spPr>
        <p:txBody>
          <a:bodyPr>
            <a:normAutofit/>
          </a:bodyPr>
          <a:lstStyle/>
          <a:p>
            <a:r>
              <a:rPr lang="en-US" sz="3700" dirty="0" err="1">
                <a:latin typeface="Georgia" panose="02040502050405020303" pitchFamily="18" charset="0"/>
              </a:rPr>
              <a:t>Strategie</a:t>
            </a:r>
            <a:r>
              <a:rPr lang="en-US" sz="3700" dirty="0">
                <a:latin typeface="Georgia" panose="02040502050405020303" pitchFamily="18" charset="0"/>
              </a:rPr>
              <a:t> per </a:t>
            </a:r>
            <a:r>
              <a:rPr lang="en-US" sz="3700" dirty="0" err="1">
                <a:latin typeface="Georgia" panose="02040502050405020303" pitchFamily="18" charset="0"/>
              </a:rPr>
              <a:t>Relazioni</a:t>
            </a:r>
            <a:r>
              <a:rPr lang="en-US" sz="3700" dirty="0">
                <a:latin typeface="Georgia" panose="02040502050405020303" pitchFamily="18" charset="0"/>
              </a:rPr>
              <a:t> </a:t>
            </a:r>
            <a:r>
              <a:rPr lang="en-US" sz="3700" dirty="0" err="1">
                <a:latin typeface="Georgia" panose="02040502050405020303" pitchFamily="18" charset="0"/>
              </a:rPr>
              <a:t>Solidali</a:t>
            </a:r>
            <a:r>
              <a:rPr lang="en-US" sz="3700" dirty="0">
                <a:latin typeface="Georgia" panose="02040502050405020303" pitchFamily="18" charset="0"/>
              </a:rPr>
              <a:t> </a:t>
            </a:r>
            <a:r>
              <a:rPr lang="en-US" sz="3700" dirty="0" err="1">
                <a:latin typeface="Georgia" panose="02040502050405020303" pitchFamily="18" charset="0"/>
              </a:rPr>
              <a:t>Scuola-Famiglia</a:t>
            </a:r>
            <a:br>
              <a:rPr lang="en-US" sz="3700" dirty="0">
                <a:latin typeface="Georgia" panose="02040502050405020303" pitchFamily="18" charset="0"/>
              </a:rPr>
            </a:br>
            <a:r>
              <a:rPr lang="en-US" sz="3700" i="1" dirty="0">
                <a:latin typeface="Georgia" panose="02040502050405020303" pitchFamily="18" charset="0"/>
              </a:rPr>
              <a:t>Person Centered Planning </a:t>
            </a:r>
          </a:p>
        </p:txBody>
      </p:sp>
      <p:sp>
        <p:nvSpPr>
          <p:cNvPr id="3" name="Content Placeholder 2">
            <a:extLst>
              <a:ext uri="{FF2B5EF4-FFF2-40B4-BE49-F238E27FC236}">
                <a16:creationId xmlns:a16="http://schemas.microsoft.com/office/drawing/2014/main" id="{82D5594C-00EB-1547-B772-78C052A7B1C3}"/>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n-US" b="1" dirty="0">
                <a:latin typeface="Georgia" panose="02040502050405020303" pitchFamily="18" charset="0"/>
              </a:rPr>
              <a:t>6 </a:t>
            </a:r>
            <a:r>
              <a:rPr lang="en-US" b="1" dirty="0" err="1">
                <a:latin typeface="Georgia" panose="02040502050405020303" pitchFamily="18" charset="0"/>
              </a:rPr>
              <a:t>Presupposti</a:t>
            </a:r>
            <a:r>
              <a:rPr lang="en-US" b="1" dirty="0">
                <a:latin typeface="Georgia" panose="02040502050405020303" pitchFamily="18" charset="0"/>
              </a:rPr>
              <a:t> </a:t>
            </a:r>
          </a:p>
          <a:p>
            <a:pPr marL="0" indent="0">
              <a:buNone/>
            </a:pPr>
            <a:r>
              <a:rPr lang="en-US" b="1" dirty="0">
                <a:latin typeface="Georgia" panose="02040502050405020303" pitchFamily="18" charset="0"/>
              </a:rPr>
              <a:t>(MAPS- McGill Action Planning System)</a:t>
            </a:r>
          </a:p>
          <a:p>
            <a:pPr marL="0" indent="0">
              <a:buNone/>
            </a:pPr>
            <a:r>
              <a:rPr lang="en-US" dirty="0">
                <a:latin typeface="Georgia" panose="02040502050405020303" pitchFamily="18" charset="0"/>
              </a:rPr>
              <a:t>1) tutti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studenti</a:t>
            </a:r>
            <a:r>
              <a:rPr lang="en-US" dirty="0">
                <a:latin typeface="Georgia" panose="02040502050405020303" pitchFamily="18" charset="0"/>
              </a:rPr>
              <a:t> </a:t>
            </a:r>
            <a:r>
              <a:rPr lang="en-US" dirty="0" err="1">
                <a:latin typeface="Georgia" panose="02040502050405020303" pitchFamily="18" charset="0"/>
              </a:rPr>
              <a:t>possono</a:t>
            </a:r>
            <a:r>
              <a:rPr lang="en-US" dirty="0">
                <a:latin typeface="Georgia" panose="02040502050405020303" pitchFamily="18" charset="0"/>
              </a:rPr>
              <a:t> </a:t>
            </a:r>
            <a:r>
              <a:rPr lang="en-US" dirty="0" err="1">
                <a:latin typeface="Georgia" panose="02040502050405020303" pitchFamily="18" charset="0"/>
              </a:rPr>
              <a:t>essere</a:t>
            </a:r>
            <a:r>
              <a:rPr lang="en-US" dirty="0">
                <a:latin typeface="Georgia" panose="02040502050405020303" pitchFamily="18" charset="0"/>
              </a:rPr>
              <a:t> </a:t>
            </a:r>
            <a:r>
              <a:rPr lang="en-US" dirty="0" err="1">
                <a:latin typeface="Georgia" panose="02040502050405020303" pitchFamily="18" charset="0"/>
              </a:rPr>
              <a:t>inseriti</a:t>
            </a:r>
            <a:r>
              <a:rPr lang="en-US" dirty="0">
                <a:latin typeface="Georgia" panose="02040502050405020303" pitchFamily="18" charset="0"/>
              </a:rPr>
              <a:t> in una </a:t>
            </a:r>
            <a:r>
              <a:rPr lang="en-US" dirty="0" err="1">
                <a:latin typeface="Georgia" panose="02040502050405020303" pitchFamily="18" charset="0"/>
              </a:rPr>
              <a:t>classe</a:t>
            </a:r>
            <a:r>
              <a:rPr lang="en-US" dirty="0">
                <a:latin typeface="Georgia" panose="02040502050405020303" pitchFamily="18" charset="0"/>
              </a:rPr>
              <a:t> </a:t>
            </a:r>
            <a:r>
              <a:rPr lang="en-US" dirty="0" err="1">
                <a:latin typeface="Georgia" panose="02040502050405020303" pitchFamily="18" charset="0"/>
              </a:rPr>
              <a:t>adeguata</a:t>
            </a:r>
            <a:r>
              <a:rPr lang="en-US" dirty="0">
                <a:latin typeface="Georgia" panose="02040502050405020303" pitchFamily="18" charset="0"/>
              </a:rPr>
              <a:t> </a:t>
            </a:r>
            <a:r>
              <a:rPr lang="en-US" dirty="0" err="1">
                <a:latin typeface="Georgia" panose="02040502050405020303" pitchFamily="18" charset="0"/>
              </a:rPr>
              <a:t>all'età</a:t>
            </a:r>
            <a:r>
              <a:rPr lang="en-US" dirty="0">
                <a:latin typeface="Georgia" panose="02040502050405020303" pitchFamily="18" charset="0"/>
              </a:rPr>
              <a:t> e al </a:t>
            </a:r>
            <a:r>
              <a:rPr lang="en-US" dirty="0" err="1">
                <a:latin typeface="Georgia" panose="02040502050405020303" pitchFamily="18" charset="0"/>
              </a:rPr>
              <a:t>grado</a:t>
            </a:r>
            <a:r>
              <a:rPr lang="en-US" dirty="0">
                <a:latin typeface="Georgia" panose="02040502050405020303" pitchFamily="18" charset="0"/>
              </a:rPr>
              <a:t>; (2)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insegnanti</a:t>
            </a:r>
            <a:r>
              <a:rPr lang="en-US" dirty="0">
                <a:latin typeface="Georgia" panose="02040502050405020303" pitchFamily="18" charset="0"/>
              </a:rPr>
              <a:t> </a:t>
            </a:r>
            <a:r>
              <a:rPr lang="en-US" dirty="0" err="1">
                <a:latin typeface="Georgia" panose="02040502050405020303" pitchFamily="18" charset="0"/>
              </a:rPr>
              <a:t>possono</a:t>
            </a:r>
            <a:r>
              <a:rPr lang="en-US" dirty="0">
                <a:latin typeface="Georgia" panose="02040502050405020303" pitchFamily="18" charset="0"/>
              </a:rPr>
              <a:t> </a:t>
            </a:r>
            <a:r>
              <a:rPr lang="en-US" dirty="0" err="1">
                <a:latin typeface="Georgia" panose="02040502050405020303" pitchFamily="18" charset="0"/>
              </a:rPr>
              <a:t>insegnare</a:t>
            </a:r>
            <a:r>
              <a:rPr lang="en-US" dirty="0">
                <a:latin typeface="Georgia" panose="02040502050405020303" pitchFamily="18" charset="0"/>
              </a:rPr>
              <a:t> e </a:t>
            </a:r>
            <a:r>
              <a:rPr lang="en-US" dirty="0" err="1">
                <a:latin typeface="Georgia" panose="02040502050405020303" pitchFamily="18" charset="0"/>
              </a:rPr>
              <a:t>devono</a:t>
            </a:r>
            <a:r>
              <a:rPr lang="en-US" dirty="0">
                <a:latin typeface="Georgia" panose="02040502050405020303" pitchFamily="18" charset="0"/>
              </a:rPr>
              <a:t> </a:t>
            </a:r>
            <a:r>
              <a:rPr lang="en-US" dirty="0" err="1">
                <a:latin typeface="Georgia" panose="02040502050405020303" pitchFamily="18" charset="0"/>
              </a:rPr>
              <a:t>insegnano</a:t>
            </a:r>
            <a:r>
              <a:rPr lang="en-US" dirty="0">
                <a:latin typeface="Georgia" panose="02040502050405020303" pitchFamily="18" charset="0"/>
              </a:rPr>
              <a:t> a tutti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studenti</a:t>
            </a:r>
            <a:r>
              <a:rPr lang="en-US" dirty="0">
                <a:latin typeface="Georgia" panose="02040502050405020303" pitchFamily="18" charset="0"/>
              </a:rPr>
              <a:t>; (3) il </a:t>
            </a:r>
            <a:r>
              <a:rPr lang="en-US" dirty="0" err="1">
                <a:latin typeface="Georgia" panose="02040502050405020303" pitchFamily="18" charset="0"/>
              </a:rPr>
              <a:t>supporto</a:t>
            </a:r>
            <a:r>
              <a:rPr lang="en-US" dirty="0">
                <a:latin typeface="Georgia" panose="02040502050405020303" pitchFamily="18" charset="0"/>
              </a:rPr>
              <a:t> </a:t>
            </a:r>
            <a:r>
              <a:rPr lang="en-US" dirty="0" err="1">
                <a:latin typeface="Georgia" panose="02040502050405020303" pitchFamily="18" charset="0"/>
              </a:rPr>
              <a:t>sociale</a:t>
            </a:r>
            <a:r>
              <a:rPr lang="en-US" dirty="0">
                <a:latin typeface="Georgia" panose="02040502050405020303" pitchFamily="18" charset="0"/>
              </a:rPr>
              <a:t> e </a:t>
            </a:r>
            <a:r>
              <a:rPr lang="en-US" dirty="0" err="1">
                <a:latin typeface="Georgia" panose="02040502050405020303" pitchFamily="18" charset="0"/>
              </a:rPr>
              <a:t>accademico</a:t>
            </a:r>
            <a:r>
              <a:rPr lang="en-US" dirty="0">
                <a:latin typeface="Georgia" panose="02040502050405020303" pitchFamily="18" charset="0"/>
              </a:rPr>
              <a:t> </a:t>
            </a:r>
            <a:r>
              <a:rPr lang="en-US" dirty="0" err="1">
                <a:latin typeface="Georgia" panose="02040502050405020303" pitchFamily="18" charset="0"/>
              </a:rPr>
              <a:t>sarà</a:t>
            </a:r>
            <a:r>
              <a:rPr lang="en-US" dirty="0">
                <a:latin typeface="Georgia" panose="02040502050405020303" pitchFamily="18" charset="0"/>
              </a:rPr>
              <a:t> </a:t>
            </a:r>
            <a:r>
              <a:rPr lang="en-US" dirty="0" err="1">
                <a:latin typeface="Georgia" panose="02040502050405020303" pitchFamily="18" charset="0"/>
              </a:rPr>
              <a:t>fornito</a:t>
            </a:r>
            <a:r>
              <a:rPr lang="en-US" dirty="0">
                <a:latin typeface="Georgia" panose="02040502050405020303" pitchFamily="18" charset="0"/>
              </a:rPr>
              <a:t> in modo </a:t>
            </a:r>
            <a:r>
              <a:rPr lang="en-US" dirty="0" err="1">
                <a:latin typeface="Georgia" panose="02040502050405020303" pitchFamily="18" charset="0"/>
              </a:rPr>
              <a:t>inclusivo</a:t>
            </a:r>
            <a:r>
              <a:rPr lang="en-US" dirty="0">
                <a:latin typeface="Georgia" panose="02040502050405020303" pitchFamily="18" charset="0"/>
              </a:rPr>
              <a:t>; (4) </a:t>
            </a:r>
            <a:r>
              <a:rPr lang="en-US" dirty="0" err="1">
                <a:latin typeface="Georgia" panose="02040502050405020303" pitchFamily="18" charset="0"/>
              </a:rPr>
              <a:t>l’educazione</a:t>
            </a:r>
            <a:r>
              <a:rPr lang="en-US" dirty="0">
                <a:latin typeface="Georgia" panose="02040502050405020303" pitchFamily="18" charset="0"/>
              </a:rPr>
              <a:t> </a:t>
            </a:r>
            <a:r>
              <a:rPr lang="en-US" dirty="0" err="1">
                <a:latin typeface="Georgia" panose="02040502050405020303" pitchFamily="18" charset="0"/>
              </a:rPr>
              <a:t>inclusiva</a:t>
            </a:r>
            <a:r>
              <a:rPr lang="en-US" dirty="0">
                <a:latin typeface="Georgia" panose="02040502050405020303" pitchFamily="18" charset="0"/>
              </a:rPr>
              <a:t> </a:t>
            </a:r>
            <a:r>
              <a:rPr lang="en-US" dirty="0" err="1">
                <a:latin typeface="Georgia" panose="02040502050405020303" pitchFamily="18" charset="0"/>
              </a:rPr>
              <a:t>è</a:t>
            </a:r>
            <a:r>
              <a:rPr lang="en-US" dirty="0">
                <a:latin typeface="Georgia" panose="02040502050405020303" pitchFamily="18" charset="0"/>
              </a:rPr>
              <a:t> un </a:t>
            </a:r>
            <a:r>
              <a:rPr lang="en-US" dirty="0" err="1">
                <a:latin typeface="Georgia" panose="02040502050405020303" pitchFamily="18" charset="0"/>
              </a:rPr>
              <a:t>diritto</a:t>
            </a:r>
            <a:r>
              <a:rPr lang="en-US" dirty="0">
                <a:latin typeface="Georgia" panose="02040502050405020303" pitchFamily="18" charset="0"/>
              </a:rPr>
              <a:t>, non un privilegio da </a:t>
            </a:r>
            <a:r>
              <a:rPr lang="en-US" dirty="0" err="1">
                <a:latin typeface="Georgia" panose="02040502050405020303" pitchFamily="18" charset="0"/>
              </a:rPr>
              <a:t>guadagnare</a:t>
            </a:r>
            <a:r>
              <a:rPr lang="en-US" dirty="0">
                <a:latin typeface="Georgia" panose="02040502050405020303" pitchFamily="18" charset="0"/>
              </a:rPr>
              <a:t>; (5) tutti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studenti</a:t>
            </a:r>
            <a:r>
              <a:rPr lang="en-US" dirty="0">
                <a:latin typeface="Georgia" panose="02040502050405020303" pitchFamily="18" charset="0"/>
              </a:rPr>
              <a:t> </a:t>
            </a:r>
            <a:r>
              <a:rPr lang="en-US" dirty="0" err="1">
                <a:latin typeface="Georgia" panose="02040502050405020303" pitchFamily="18" charset="0"/>
              </a:rPr>
              <a:t>possono</a:t>
            </a:r>
            <a:r>
              <a:rPr lang="en-US" dirty="0">
                <a:latin typeface="Georgia" panose="02040502050405020303" pitchFamily="18" charset="0"/>
              </a:rPr>
              <a:t> </a:t>
            </a:r>
            <a:r>
              <a:rPr lang="en-US" dirty="0" err="1">
                <a:latin typeface="Georgia" panose="02040502050405020303" pitchFamily="18" charset="0"/>
              </a:rPr>
              <a:t>avere</a:t>
            </a:r>
            <a:r>
              <a:rPr lang="en-US" dirty="0">
                <a:latin typeface="Georgia" panose="02040502050405020303" pitchFamily="18" charset="0"/>
              </a:rPr>
              <a:t> </a:t>
            </a:r>
            <a:r>
              <a:rPr lang="en-US" dirty="0" err="1">
                <a:latin typeface="Georgia" panose="02040502050405020303" pitchFamily="18" charset="0"/>
              </a:rPr>
              <a:t>successo</a:t>
            </a:r>
            <a:r>
              <a:rPr lang="en-US" dirty="0">
                <a:latin typeface="Georgia" panose="02040502050405020303" pitchFamily="18" charset="0"/>
              </a:rPr>
              <a:t> e </a:t>
            </a:r>
            <a:r>
              <a:rPr lang="en-US" dirty="0" err="1">
                <a:latin typeface="Georgia" panose="02040502050405020303" pitchFamily="18" charset="0"/>
              </a:rPr>
              <a:t>laurearsi</a:t>
            </a:r>
            <a:r>
              <a:rPr lang="en-US" dirty="0">
                <a:latin typeface="Georgia" panose="02040502050405020303" pitchFamily="18" charset="0"/>
              </a:rPr>
              <a:t>; e (6)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insegnanti</a:t>
            </a:r>
            <a:r>
              <a:rPr lang="en-US" dirty="0">
                <a:latin typeface="Georgia" panose="02040502050405020303" pitchFamily="18" charset="0"/>
              </a:rPr>
              <a:t> </a:t>
            </a:r>
            <a:r>
              <a:rPr lang="en-US" dirty="0" err="1">
                <a:latin typeface="Georgia" panose="02040502050405020303" pitchFamily="18" charset="0"/>
              </a:rPr>
              <a:t>predispongono</a:t>
            </a:r>
            <a:r>
              <a:rPr lang="en-US" dirty="0">
                <a:latin typeface="Georgia" panose="02040502050405020303" pitchFamily="18" charset="0"/>
              </a:rPr>
              <a:t> alternative creative per </a:t>
            </a:r>
            <a:r>
              <a:rPr lang="en-US" dirty="0" err="1">
                <a:latin typeface="Georgia" panose="02040502050405020303" pitchFamily="18" charset="0"/>
              </a:rPr>
              <a:t>l'apprendimento</a:t>
            </a:r>
            <a:r>
              <a:rPr lang="en-US" dirty="0">
                <a:latin typeface="Georgia" panose="02040502050405020303" pitchFamily="18" charset="0"/>
              </a:rPr>
              <a:t> per </a:t>
            </a:r>
            <a:r>
              <a:rPr lang="en-US" dirty="0" err="1">
                <a:latin typeface="Georgia" panose="02040502050405020303" pitchFamily="18" charset="0"/>
              </a:rPr>
              <a:t>gli</a:t>
            </a:r>
            <a:r>
              <a:rPr lang="en-US" dirty="0">
                <a:latin typeface="Georgia" panose="02040502050405020303" pitchFamily="18" charset="0"/>
              </a:rPr>
              <a:t> </a:t>
            </a:r>
            <a:r>
              <a:rPr lang="en-US" dirty="0" err="1">
                <a:latin typeface="Georgia" panose="02040502050405020303" pitchFamily="18" charset="0"/>
              </a:rPr>
              <a:t>studenti</a:t>
            </a:r>
            <a:r>
              <a:rPr lang="en-US" dirty="0">
                <a:latin typeface="Georgia" panose="02040502050405020303" pitchFamily="18" charset="0"/>
              </a:rPr>
              <a:t> </a:t>
            </a:r>
            <a:r>
              <a:rPr lang="en-US" dirty="0" err="1">
                <a:latin typeface="Georgia" panose="02040502050405020303" pitchFamily="18" charset="0"/>
              </a:rPr>
              <a:t>che</a:t>
            </a:r>
            <a:r>
              <a:rPr lang="en-US" dirty="0">
                <a:latin typeface="Georgia" panose="02040502050405020303" pitchFamily="18" charset="0"/>
              </a:rPr>
              <a:t> </a:t>
            </a:r>
            <a:r>
              <a:rPr lang="en-US" dirty="0" err="1">
                <a:latin typeface="Georgia" panose="02040502050405020303" pitchFamily="18" charset="0"/>
              </a:rPr>
              <a:t>imparano</a:t>
            </a:r>
            <a:r>
              <a:rPr lang="en-US" dirty="0">
                <a:latin typeface="Georgia" panose="02040502050405020303" pitchFamily="18" charset="0"/>
              </a:rPr>
              <a:t> in </a:t>
            </a:r>
            <a:r>
              <a:rPr lang="en-US" dirty="0" err="1">
                <a:latin typeface="Georgia" panose="02040502050405020303" pitchFamily="18" charset="0"/>
              </a:rPr>
              <a:t>modi</a:t>
            </a:r>
            <a:r>
              <a:rPr lang="en-US" dirty="0">
                <a:latin typeface="Georgia" panose="02040502050405020303" pitchFamily="18" charset="0"/>
              </a:rPr>
              <a:t> non </a:t>
            </a:r>
            <a:r>
              <a:rPr lang="en-US" dirty="0" err="1">
                <a:latin typeface="Georgia" panose="02040502050405020303" pitchFamily="18" charset="0"/>
              </a:rPr>
              <a:t>tradizionali</a:t>
            </a:r>
            <a:r>
              <a:rPr lang="en-US" dirty="0">
                <a:latin typeface="Georgia" panose="02040502050405020303" pitchFamily="18" charset="0"/>
              </a:rPr>
              <a:t> (Forest et al., 1996)</a:t>
            </a:r>
          </a:p>
        </p:txBody>
      </p:sp>
    </p:spTree>
    <p:extLst>
      <p:ext uri="{BB962C8B-B14F-4D97-AF65-F5344CB8AC3E}">
        <p14:creationId xmlns:p14="http://schemas.microsoft.com/office/powerpoint/2010/main" val="421266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3BD9B-7202-6F47-B0E2-C7B6687EC307}"/>
              </a:ext>
            </a:extLst>
          </p:cNvPr>
          <p:cNvSpPr>
            <a:spLocks noGrp="1"/>
          </p:cNvSpPr>
          <p:nvPr>
            <p:ph type="title"/>
          </p:nvPr>
        </p:nvSpPr>
        <p:spPr>
          <a:xfrm>
            <a:off x="991140" y="1242391"/>
            <a:ext cx="8736971" cy="795536"/>
          </a:xfrm>
        </p:spPr>
        <p:txBody>
          <a:bodyPr>
            <a:normAutofit/>
          </a:bodyPr>
          <a:lstStyle/>
          <a:p>
            <a:pPr algn="ctr"/>
            <a:r>
              <a:rPr lang="en-GB" sz="3600" b="1" dirty="0" err="1"/>
              <a:t>Obiettivi</a:t>
            </a:r>
            <a:endParaRPr lang="en-GB" sz="3600" b="1" dirty="0"/>
          </a:p>
        </p:txBody>
      </p:sp>
      <p:sp>
        <p:nvSpPr>
          <p:cNvPr id="3" name="Segnaposto testo 2">
            <a:extLst>
              <a:ext uri="{FF2B5EF4-FFF2-40B4-BE49-F238E27FC236}">
                <a16:creationId xmlns:a16="http://schemas.microsoft.com/office/drawing/2014/main" id="{BD9300A3-DE3C-304E-A412-B17C03C91EA9}"/>
              </a:ext>
            </a:extLst>
          </p:cNvPr>
          <p:cNvSpPr>
            <a:spLocks noGrp="1"/>
          </p:cNvSpPr>
          <p:nvPr>
            <p:ph type="body" sz="quarter" idx="10"/>
          </p:nvPr>
        </p:nvSpPr>
        <p:spPr>
          <a:xfrm>
            <a:off x="574721" y="2153386"/>
            <a:ext cx="9394227" cy="3750457"/>
          </a:xfrm>
        </p:spPr>
        <p:txBody>
          <a:bodyPr/>
          <a:lstStyle/>
          <a:p>
            <a:r>
              <a:rPr lang="en-GB" dirty="0" err="1">
                <a:latin typeface="Georgia" panose="02040502050405020303" pitchFamily="18" charset="0"/>
              </a:rPr>
              <a:t>Presentare</a:t>
            </a:r>
            <a:r>
              <a:rPr lang="en-GB" dirty="0">
                <a:latin typeface="Georgia" panose="02040502050405020303" pitchFamily="18" charset="0"/>
              </a:rPr>
              <a:t> </a:t>
            </a:r>
            <a:r>
              <a:rPr lang="en-GB" dirty="0" err="1">
                <a:latin typeface="Georgia" panose="02040502050405020303" pitchFamily="18" charset="0"/>
              </a:rPr>
              <a:t>strategie</a:t>
            </a:r>
            <a:r>
              <a:rPr lang="en-GB" dirty="0">
                <a:latin typeface="Georgia" panose="02040502050405020303" pitchFamily="18" charset="0"/>
              </a:rPr>
              <a:t> </a:t>
            </a:r>
            <a:r>
              <a:rPr lang="en-GB" dirty="0" err="1">
                <a:latin typeface="Georgia" panose="02040502050405020303" pitchFamily="18" charset="0"/>
              </a:rPr>
              <a:t>basate</a:t>
            </a:r>
            <a:r>
              <a:rPr lang="en-GB" dirty="0">
                <a:latin typeface="Georgia" panose="02040502050405020303" pitchFamily="18" charset="0"/>
              </a:rPr>
              <a:t> </a:t>
            </a:r>
            <a:r>
              <a:rPr lang="en-GB" dirty="0" err="1">
                <a:latin typeface="Georgia" panose="02040502050405020303" pitchFamily="18" charset="0"/>
              </a:rPr>
              <a:t>su</a:t>
            </a:r>
            <a:r>
              <a:rPr lang="en-GB" dirty="0">
                <a:latin typeface="Georgia" panose="02040502050405020303" pitchFamily="18" charset="0"/>
              </a:rPr>
              <a:t> </a:t>
            </a:r>
            <a:r>
              <a:rPr lang="en-GB" dirty="0" err="1">
                <a:latin typeface="Georgia" panose="02040502050405020303" pitchFamily="18" charset="0"/>
              </a:rPr>
              <a:t>DisCrit</a:t>
            </a:r>
            <a:r>
              <a:rPr lang="en-GB" dirty="0">
                <a:latin typeface="Georgia" panose="02040502050405020303" pitchFamily="18" charset="0"/>
              </a:rPr>
              <a:t> e </a:t>
            </a:r>
            <a:r>
              <a:rPr lang="en-GB" dirty="0" err="1">
                <a:latin typeface="Georgia" panose="02040502050405020303" pitchFamily="18" charset="0"/>
              </a:rPr>
              <a:t>centrate</a:t>
            </a:r>
            <a:r>
              <a:rPr lang="en-GB" dirty="0">
                <a:latin typeface="Georgia" panose="02040502050405020303" pitchFamily="18" charset="0"/>
              </a:rPr>
              <a:t> </a:t>
            </a:r>
            <a:r>
              <a:rPr lang="en-GB" dirty="0" err="1">
                <a:latin typeface="Georgia" panose="02040502050405020303" pitchFamily="18" charset="0"/>
              </a:rPr>
              <a:t>sulla</a:t>
            </a:r>
            <a:r>
              <a:rPr lang="en-GB" dirty="0">
                <a:latin typeface="Georgia" panose="02040502050405020303" pitchFamily="18" charset="0"/>
              </a:rPr>
              <a:t> persona per </a:t>
            </a:r>
            <a:r>
              <a:rPr lang="en-GB" dirty="0" err="1">
                <a:latin typeface="Georgia" panose="02040502050405020303" pitchFamily="18" charset="0"/>
              </a:rPr>
              <a:t>riformulare</a:t>
            </a:r>
            <a:r>
              <a:rPr lang="en-GB" dirty="0">
                <a:latin typeface="Georgia" panose="02040502050405020303" pitchFamily="18" charset="0"/>
              </a:rPr>
              <a:t> </a:t>
            </a:r>
            <a:r>
              <a:rPr lang="en-GB" dirty="0" err="1">
                <a:latin typeface="Georgia" panose="02040502050405020303" pitchFamily="18" charset="0"/>
              </a:rPr>
              <a:t>l’educazione</a:t>
            </a:r>
            <a:r>
              <a:rPr lang="en-GB" dirty="0">
                <a:latin typeface="Georgia" panose="02040502050405020303" pitchFamily="18" charset="0"/>
              </a:rPr>
              <a:t> </a:t>
            </a:r>
            <a:r>
              <a:rPr lang="en-GB" dirty="0" err="1">
                <a:latin typeface="Georgia" panose="02040502050405020303" pitchFamily="18" charset="0"/>
              </a:rPr>
              <a:t>inclusiva</a:t>
            </a:r>
            <a:r>
              <a:rPr lang="en-GB" dirty="0">
                <a:latin typeface="Georgia" panose="02040502050405020303" pitchFamily="18" charset="0"/>
              </a:rPr>
              <a:t> </a:t>
            </a:r>
            <a:r>
              <a:rPr lang="en-GB" dirty="0" err="1">
                <a:latin typeface="Georgia" panose="02040502050405020303" pitchFamily="18" charset="0"/>
              </a:rPr>
              <a:t>attraverso</a:t>
            </a:r>
            <a:r>
              <a:rPr lang="en-GB" dirty="0">
                <a:latin typeface="Georgia" panose="02040502050405020303" pitchFamily="18" charset="0"/>
              </a:rPr>
              <a:t> la </a:t>
            </a:r>
            <a:r>
              <a:rPr lang="en-GB" dirty="0" err="1">
                <a:latin typeface="Georgia" panose="02040502050405020303" pitchFamily="18" charset="0"/>
              </a:rPr>
              <a:t>lente</a:t>
            </a:r>
            <a:r>
              <a:rPr lang="en-GB" dirty="0">
                <a:latin typeface="Georgia" panose="02040502050405020303" pitchFamily="18" charset="0"/>
              </a:rPr>
              <a:t> </a:t>
            </a:r>
            <a:r>
              <a:rPr lang="en-GB" dirty="0" err="1">
                <a:latin typeface="Georgia" panose="02040502050405020303" pitchFamily="18" charset="0"/>
              </a:rPr>
              <a:t>dell’equità</a:t>
            </a:r>
            <a:r>
              <a:rPr lang="en-GB" dirty="0">
                <a:latin typeface="Georgia" panose="02040502050405020303" pitchFamily="18" charset="0"/>
              </a:rPr>
              <a:t>;</a:t>
            </a:r>
          </a:p>
          <a:p>
            <a:r>
              <a:rPr lang="en-GB" dirty="0" err="1">
                <a:latin typeface="Georgia" panose="02040502050405020303" pitchFamily="18" charset="0"/>
              </a:rPr>
              <a:t>Fornire</a:t>
            </a:r>
            <a:r>
              <a:rPr lang="en-GB" dirty="0">
                <a:latin typeface="Georgia" panose="02040502050405020303" pitchFamily="18" charset="0"/>
              </a:rPr>
              <a:t> </a:t>
            </a:r>
            <a:r>
              <a:rPr lang="en-GB" dirty="0" err="1">
                <a:latin typeface="Georgia" panose="02040502050405020303" pitchFamily="18" charset="0"/>
              </a:rPr>
              <a:t>pratiche</a:t>
            </a:r>
            <a:r>
              <a:rPr lang="en-GB" dirty="0">
                <a:latin typeface="Georgia" panose="02040502050405020303" pitchFamily="18" charset="0"/>
              </a:rPr>
              <a:t> diverse </a:t>
            </a:r>
            <a:r>
              <a:rPr lang="en-GB" dirty="0" err="1">
                <a:latin typeface="Georgia" panose="02040502050405020303" pitchFamily="18" charset="0"/>
              </a:rPr>
              <a:t>che</a:t>
            </a:r>
            <a:r>
              <a:rPr lang="en-GB" dirty="0">
                <a:latin typeface="Georgia" panose="02040502050405020303" pitchFamily="18" charset="0"/>
              </a:rPr>
              <a:t> </a:t>
            </a:r>
            <a:r>
              <a:rPr lang="en-GB" dirty="0" err="1">
                <a:latin typeface="Georgia" panose="02040502050405020303" pitchFamily="18" charset="0"/>
              </a:rPr>
              <a:t>permattano</a:t>
            </a:r>
            <a:r>
              <a:rPr lang="en-GB" dirty="0">
                <a:latin typeface="Georgia" panose="02040502050405020303" pitchFamily="18" charset="0"/>
              </a:rPr>
              <a:t> di </a:t>
            </a:r>
            <a:r>
              <a:rPr lang="en-GB" dirty="0" err="1">
                <a:latin typeface="Georgia" panose="02040502050405020303" pitchFamily="18" charset="0"/>
              </a:rPr>
              <a:t>ripensare</a:t>
            </a:r>
            <a:r>
              <a:rPr lang="en-GB" dirty="0">
                <a:latin typeface="Georgia" panose="02040502050405020303" pitchFamily="18" charset="0"/>
              </a:rPr>
              <a:t> </a:t>
            </a:r>
            <a:r>
              <a:rPr lang="en-GB" dirty="0" err="1">
                <a:latin typeface="Georgia" panose="02040502050405020303" pitchFamily="18" charset="0"/>
              </a:rPr>
              <a:t>i</a:t>
            </a:r>
            <a:r>
              <a:rPr lang="en-GB" dirty="0">
                <a:latin typeface="Georgia" panose="02040502050405020303" pitchFamily="18" charset="0"/>
              </a:rPr>
              <a:t> PEI e </a:t>
            </a:r>
            <a:r>
              <a:rPr lang="en-GB" dirty="0" err="1">
                <a:latin typeface="Georgia" panose="02040502050405020303" pitchFamily="18" charset="0"/>
              </a:rPr>
              <a:t>i</a:t>
            </a:r>
            <a:r>
              <a:rPr lang="en-GB" dirty="0">
                <a:latin typeface="Georgia" panose="02040502050405020303" pitchFamily="18" charset="0"/>
              </a:rPr>
              <a:t> PDP in </a:t>
            </a:r>
            <a:r>
              <a:rPr lang="en-GB" dirty="0" err="1">
                <a:latin typeface="Georgia" panose="02040502050405020303" pitchFamily="18" charset="0"/>
              </a:rPr>
              <a:t>ottica</a:t>
            </a:r>
            <a:r>
              <a:rPr lang="en-GB" dirty="0">
                <a:latin typeface="Georgia" panose="02040502050405020303" pitchFamily="18" charset="0"/>
              </a:rPr>
              <a:t> non </a:t>
            </a:r>
            <a:r>
              <a:rPr lang="en-GB" dirty="0" err="1">
                <a:latin typeface="Georgia" panose="02040502050405020303" pitchFamily="18" charset="0"/>
              </a:rPr>
              <a:t>deficitaria</a:t>
            </a:r>
            <a:r>
              <a:rPr lang="en-GB" dirty="0">
                <a:latin typeface="Georgia" panose="02040502050405020303" pitchFamily="18" charset="0"/>
              </a:rPr>
              <a:t>, </a:t>
            </a:r>
            <a:r>
              <a:rPr lang="en-GB" dirty="0" err="1">
                <a:latin typeface="Georgia" panose="02040502050405020303" pitchFamily="18" charset="0"/>
              </a:rPr>
              <a:t>intersezionale</a:t>
            </a:r>
            <a:r>
              <a:rPr lang="en-GB" dirty="0">
                <a:latin typeface="Georgia" panose="02040502050405020303" pitchFamily="18" charset="0"/>
              </a:rPr>
              <a:t> e </a:t>
            </a:r>
            <a:r>
              <a:rPr lang="en-GB" dirty="0" err="1">
                <a:latin typeface="Georgia" panose="02040502050405020303" pitchFamily="18" charset="0"/>
              </a:rPr>
              <a:t>culturalmente</a:t>
            </a:r>
            <a:r>
              <a:rPr lang="en-GB" dirty="0">
                <a:latin typeface="Georgia" panose="02040502050405020303" pitchFamily="18" charset="0"/>
              </a:rPr>
              <a:t> </a:t>
            </a:r>
            <a:r>
              <a:rPr lang="en-GB" dirty="0" err="1">
                <a:latin typeface="Georgia" panose="02040502050405020303" pitchFamily="18" charset="0"/>
              </a:rPr>
              <a:t>rilevante</a:t>
            </a:r>
            <a:r>
              <a:rPr lang="en-GB" dirty="0">
                <a:latin typeface="Georgia" panose="02040502050405020303" pitchFamily="18" charset="0"/>
              </a:rPr>
              <a:t>;</a:t>
            </a:r>
          </a:p>
          <a:p>
            <a:r>
              <a:rPr lang="en-GB" dirty="0" err="1">
                <a:latin typeface="Georgia" panose="02040502050405020303" pitchFamily="18" charset="0"/>
              </a:rPr>
              <a:t>Affrontare</a:t>
            </a:r>
            <a:r>
              <a:rPr lang="en-GB" dirty="0">
                <a:latin typeface="Georgia" panose="02040502050405020303" pitchFamily="18" charset="0"/>
              </a:rPr>
              <a:t> le </a:t>
            </a:r>
            <a:r>
              <a:rPr lang="en-GB" dirty="0" err="1">
                <a:latin typeface="Georgia" panose="02040502050405020303" pitchFamily="18" charset="0"/>
              </a:rPr>
              <a:t>difficoltà</a:t>
            </a:r>
            <a:r>
              <a:rPr lang="en-GB" dirty="0">
                <a:latin typeface="Georgia" panose="02040502050405020303" pitchFamily="18" charset="0"/>
              </a:rPr>
              <a:t> </a:t>
            </a:r>
            <a:r>
              <a:rPr lang="en-GB" dirty="0" err="1">
                <a:latin typeface="Georgia" panose="02040502050405020303" pitchFamily="18" charset="0"/>
              </a:rPr>
              <a:t>degli</a:t>
            </a:r>
            <a:r>
              <a:rPr lang="en-GB" dirty="0">
                <a:latin typeface="Georgia" panose="02040502050405020303" pitchFamily="18" charset="0"/>
              </a:rPr>
              <a:t> </a:t>
            </a:r>
            <a:r>
              <a:rPr lang="en-GB" dirty="0" err="1">
                <a:latin typeface="Georgia" panose="02040502050405020303" pitchFamily="18" charset="0"/>
              </a:rPr>
              <a:t>insegnanti</a:t>
            </a:r>
            <a:r>
              <a:rPr lang="en-GB" dirty="0">
                <a:latin typeface="Georgia" panose="02040502050405020303" pitchFamily="18" charset="0"/>
              </a:rPr>
              <a:t> ad </a:t>
            </a:r>
            <a:r>
              <a:rPr lang="en-GB" dirty="0" err="1">
                <a:latin typeface="Georgia" panose="02040502050405020303" pitchFamily="18" charset="0"/>
              </a:rPr>
              <a:t>includere</a:t>
            </a:r>
            <a:r>
              <a:rPr lang="en-GB" dirty="0">
                <a:latin typeface="Georgia" panose="02040502050405020303" pitchFamily="18" charset="0"/>
              </a:rPr>
              <a:t> student </a:t>
            </a:r>
            <a:r>
              <a:rPr lang="en-GB" dirty="0" err="1">
                <a:latin typeface="Georgia" panose="02040502050405020303" pitchFamily="18" charset="0"/>
              </a:rPr>
              <a:t>che</a:t>
            </a:r>
            <a:r>
              <a:rPr lang="en-GB" dirty="0">
                <a:latin typeface="Georgia" panose="02040502050405020303" pitchFamily="18" charset="0"/>
              </a:rPr>
              <a:t> </a:t>
            </a:r>
            <a:r>
              <a:rPr lang="en-GB" dirty="0" err="1">
                <a:latin typeface="Georgia" panose="02040502050405020303" pitchFamily="18" charset="0"/>
              </a:rPr>
              <a:t>vivono</a:t>
            </a:r>
            <a:r>
              <a:rPr lang="en-GB" dirty="0">
                <a:latin typeface="Georgia" panose="02040502050405020303" pitchFamily="18" charset="0"/>
              </a:rPr>
              <a:t> </a:t>
            </a:r>
            <a:r>
              <a:rPr lang="en-GB" dirty="0" err="1">
                <a:latin typeface="Georgia" panose="02040502050405020303" pitchFamily="18" charset="0"/>
              </a:rPr>
              <a:t>all’intersezione</a:t>
            </a:r>
            <a:r>
              <a:rPr lang="en-GB" dirty="0">
                <a:latin typeface="Georgia" panose="02040502050405020303" pitchFamily="18" charset="0"/>
              </a:rPr>
              <a:t> di </a:t>
            </a:r>
            <a:r>
              <a:rPr lang="en-GB" dirty="0" err="1">
                <a:latin typeface="Georgia" panose="02040502050405020303" pitchFamily="18" charset="0"/>
              </a:rPr>
              <a:t>molteplici</a:t>
            </a:r>
            <a:r>
              <a:rPr lang="en-GB" dirty="0">
                <a:latin typeface="Georgia" panose="02040502050405020303" pitchFamily="18" charset="0"/>
              </a:rPr>
              <a:t> </a:t>
            </a:r>
            <a:r>
              <a:rPr lang="en-GB" dirty="0" err="1">
                <a:latin typeface="Georgia" panose="02040502050405020303" pitchFamily="18" charset="0"/>
              </a:rPr>
              <a:t>forme</a:t>
            </a:r>
            <a:r>
              <a:rPr lang="en-GB" dirty="0">
                <a:latin typeface="Georgia" panose="02040502050405020303" pitchFamily="18" charset="0"/>
              </a:rPr>
              <a:t> di oppression (</a:t>
            </a:r>
            <a:r>
              <a:rPr lang="en-GB" dirty="0" err="1">
                <a:latin typeface="Georgia" panose="02040502050405020303" pitchFamily="18" charset="0"/>
              </a:rPr>
              <a:t>razza</a:t>
            </a:r>
            <a:r>
              <a:rPr lang="en-GB" dirty="0">
                <a:latin typeface="Georgia" panose="02040502050405020303" pitchFamily="18" charset="0"/>
              </a:rPr>
              <a:t>, </a:t>
            </a:r>
            <a:r>
              <a:rPr lang="en-GB" dirty="0" err="1">
                <a:latin typeface="Georgia" panose="02040502050405020303" pitchFamily="18" charset="0"/>
              </a:rPr>
              <a:t>disabilità</a:t>
            </a:r>
            <a:r>
              <a:rPr lang="en-GB" dirty="0">
                <a:latin typeface="Georgia" panose="02040502050405020303" pitchFamily="18" charset="0"/>
              </a:rPr>
              <a:t>, </a:t>
            </a:r>
            <a:r>
              <a:rPr lang="en-GB" dirty="0" err="1">
                <a:latin typeface="Georgia" panose="02040502050405020303" pitchFamily="18" charset="0"/>
              </a:rPr>
              <a:t>cittadinanza</a:t>
            </a:r>
            <a:r>
              <a:rPr lang="en-GB" dirty="0">
                <a:latin typeface="Georgia" panose="02040502050405020303" pitchFamily="18" charset="0"/>
              </a:rPr>
              <a:t>, </a:t>
            </a:r>
            <a:r>
              <a:rPr lang="en-GB" dirty="0" err="1">
                <a:latin typeface="Georgia" panose="02040502050405020303" pitchFamily="18" charset="0"/>
              </a:rPr>
              <a:t>ecc</a:t>
            </a:r>
            <a:r>
              <a:rPr lang="en-GB" dirty="0">
                <a:latin typeface="Georgia" panose="02040502050405020303" pitchFamily="18" charset="0"/>
              </a:rPr>
              <a:t>); </a:t>
            </a:r>
          </a:p>
          <a:p>
            <a:r>
              <a:rPr lang="en-GB" dirty="0" err="1">
                <a:latin typeface="Georgia" panose="02040502050405020303" pitchFamily="18" charset="0"/>
              </a:rPr>
              <a:t>Mostrare</a:t>
            </a:r>
            <a:r>
              <a:rPr lang="en-GB" dirty="0">
                <a:latin typeface="Georgia" panose="02040502050405020303" pitchFamily="18" charset="0"/>
              </a:rPr>
              <a:t> come </a:t>
            </a:r>
            <a:r>
              <a:rPr lang="en-GB" dirty="0" err="1">
                <a:latin typeface="Georgia" panose="02040502050405020303" pitchFamily="18" charset="0"/>
              </a:rPr>
              <a:t>modelli</a:t>
            </a:r>
            <a:r>
              <a:rPr lang="en-GB" dirty="0">
                <a:latin typeface="Georgia" panose="02040502050405020303" pitchFamily="18" charset="0"/>
              </a:rPr>
              <a:t> </a:t>
            </a:r>
            <a:r>
              <a:rPr lang="en-GB" dirty="0" err="1">
                <a:latin typeface="Georgia" panose="02040502050405020303" pitchFamily="18" charset="0"/>
              </a:rPr>
              <a:t>esistenti</a:t>
            </a:r>
            <a:r>
              <a:rPr lang="en-GB" dirty="0">
                <a:latin typeface="Georgia" panose="02040502050405020303" pitchFamily="18" charset="0"/>
              </a:rPr>
              <a:t> di inclusion </a:t>
            </a:r>
            <a:r>
              <a:rPr lang="en-GB" dirty="0" err="1">
                <a:latin typeface="Georgia" panose="02040502050405020303" pitchFamily="18" charset="0"/>
              </a:rPr>
              <a:t>favoriscano</a:t>
            </a:r>
            <a:r>
              <a:rPr lang="en-GB" dirty="0">
                <a:latin typeface="Georgia" panose="02040502050405020303" pitchFamily="18" charset="0"/>
              </a:rPr>
              <a:t> </a:t>
            </a:r>
            <a:r>
              <a:rPr lang="en-GB" dirty="0" err="1">
                <a:latin typeface="Georgia" panose="02040502050405020303" pitchFamily="18" charset="0"/>
              </a:rPr>
              <a:t>forme</a:t>
            </a:r>
            <a:r>
              <a:rPr lang="en-GB" dirty="0">
                <a:latin typeface="Georgia" panose="02040502050405020303" pitchFamily="18" charset="0"/>
              </a:rPr>
              <a:t> di </a:t>
            </a:r>
            <a:r>
              <a:rPr lang="en-GB" dirty="0" err="1">
                <a:latin typeface="Georgia" panose="02040502050405020303" pitchFamily="18" charset="0"/>
              </a:rPr>
              <a:t>esclusione</a:t>
            </a:r>
            <a:r>
              <a:rPr lang="en-GB" dirty="0">
                <a:latin typeface="Georgia" panose="02040502050405020303" pitchFamily="18" charset="0"/>
              </a:rPr>
              <a:t>. </a:t>
            </a:r>
          </a:p>
        </p:txBody>
      </p:sp>
    </p:spTree>
    <p:extLst>
      <p:ext uri="{BB962C8B-B14F-4D97-AF65-F5344CB8AC3E}">
        <p14:creationId xmlns:p14="http://schemas.microsoft.com/office/powerpoint/2010/main" val="54711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FDE5-1D4F-2744-9D9A-4006985338E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latin typeface="Georgia" panose="02040502050405020303" pitchFamily="18" charset="0"/>
              </a:rPr>
              <a:t>Person Centered Planning- Il </a:t>
            </a:r>
            <a:r>
              <a:rPr lang="en-US" sz="3200" b="1" kern="1200" dirty="0" err="1">
                <a:latin typeface="Georgia" panose="02040502050405020303" pitchFamily="18" charset="0"/>
              </a:rPr>
              <a:t>Processo</a:t>
            </a:r>
            <a:r>
              <a:rPr lang="en-US" sz="3200" b="1" kern="1200" dirty="0">
                <a:latin typeface="Georgia" panose="02040502050405020303" pitchFamily="18" charset="0"/>
              </a:rPr>
              <a:t> MAPS</a:t>
            </a:r>
          </a:p>
        </p:txBody>
      </p:sp>
      <p:graphicFrame>
        <p:nvGraphicFramePr>
          <p:cNvPr id="6" name="Table 5">
            <a:extLst>
              <a:ext uri="{FF2B5EF4-FFF2-40B4-BE49-F238E27FC236}">
                <a16:creationId xmlns:a16="http://schemas.microsoft.com/office/drawing/2014/main" id="{DAE52FF1-4AB4-564A-870F-35B9AE89AFAD}"/>
              </a:ext>
            </a:extLst>
          </p:cNvPr>
          <p:cNvGraphicFramePr>
            <a:graphicFrameLocks noGrp="1"/>
          </p:cNvGraphicFramePr>
          <p:nvPr>
            <p:extLst>
              <p:ext uri="{D42A27DB-BD31-4B8C-83A1-F6EECF244321}">
                <p14:modId xmlns:p14="http://schemas.microsoft.com/office/powerpoint/2010/main" val="2062695449"/>
              </p:ext>
            </p:extLst>
          </p:nvPr>
        </p:nvGraphicFramePr>
        <p:xfrm>
          <a:off x="643467" y="1773337"/>
          <a:ext cx="10905066" cy="4197984"/>
        </p:xfrm>
        <a:graphic>
          <a:graphicData uri="http://schemas.openxmlformats.org/drawingml/2006/table">
            <a:tbl>
              <a:tblPr/>
              <a:tblGrid>
                <a:gridCol w="10905066">
                  <a:extLst>
                    <a:ext uri="{9D8B030D-6E8A-4147-A177-3AD203B41FA5}">
                      <a16:colId xmlns:a16="http://schemas.microsoft.com/office/drawing/2014/main" val="3710151489"/>
                    </a:ext>
                  </a:extLst>
                </a:gridCol>
              </a:tblGrid>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1. Qual </a:t>
                      </a:r>
                      <a:r>
                        <a:rPr lang="en-US" sz="1600" b="0" i="0" u="none" strike="noStrike" dirty="0" err="1">
                          <a:effectLst/>
                          <a:latin typeface="Georgia" panose="02040502050405020303" pitchFamily="18" charset="0"/>
                          <a:ea typeface="Calibri" panose="020F0502020204030204" pitchFamily="34" charset="0"/>
                        </a:rPr>
                        <a:t>é</a:t>
                      </a:r>
                      <a:r>
                        <a:rPr lang="en-US" sz="1600" b="0" i="0" u="none" strike="noStrike" dirty="0">
                          <a:effectLst/>
                          <a:latin typeface="Georgia" panose="02040502050405020303" pitchFamily="18" charset="0"/>
                          <a:ea typeface="Calibri" panose="020F0502020204030204" pitchFamily="34" charset="0"/>
                        </a:rPr>
                        <a:t> la </a:t>
                      </a:r>
                      <a:r>
                        <a:rPr lang="en-US" sz="1600" b="0" i="0" u="none" strike="noStrike" dirty="0" err="1">
                          <a:effectLst/>
                          <a:latin typeface="Georgia" panose="02040502050405020303" pitchFamily="18" charset="0"/>
                          <a:ea typeface="Calibri" panose="020F0502020204030204" pitchFamily="34" charset="0"/>
                        </a:rPr>
                        <a:t>storia</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della</a:t>
                      </a:r>
                      <a:r>
                        <a:rPr lang="en-US" sz="1600" b="0" i="0" u="none" strike="noStrike" dirty="0">
                          <a:effectLst/>
                          <a:latin typeface="Georgia" panose="02040502050405020303" pitchFamily="18" charset="0"/>
                          <a:ea typeface="Calibri" panose="020F0502020204030204" pitchFamily="34" charset="0"/>
                        </a:rPr>
                        <a:t> persona? </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646816"/>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2. Qual </a:t>
                      </a:r>
                      <a:r>
                        <a:rPr lang="en-US" sz="1600" b="0" i="0" u="none" strike="noStrike" dirty="0" err="1">
                          <a:effectLst/>
                          <a:latin typeface="Georgia" panose="02040502050405020303" pitchFamily="18" charset="0"/>
                          <a:ea typeface="Calibri" panose="020F0502020204030204" pitchFamily="34" charset="0"/>
                        </a:rPr>
                        <a:t>è</a:t>
                      </a:r>
                      <a:r>
                        <a:rPr lang="en-US" sz="1600" b="0" i="0" u="none" strike="noStrike" dirty="0">
                          <a:effectLst/>
                          <a:latin typeface="Georgia" panose="02040502050405020303" pitchFamily="18" charset="0"/>
                          <a:ea typeface="Calibri" panose="020F0502020204030204" pitchFamily="34" charset="0"/>
                        </a:rPr>
                        <a:t> il </a:t>
                      </a:r>
                      <a:r>
                        <a:rPr lang="en-US" sz="1600" b="0" i="0" u="none" strike="noStrike" dirty="0" err="1">
                          <a:effectLst/>
                          <a:latin typeface="Georgia" panose="02040502050405020303" pitchFamily="18" charset="0"/>
                          <a:ea typeface="Calibri" panose="020F0502020204030204" pitchFamily="34" charset="0"/>
                        </a:rPr>
                        <a:t>tuo</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sogno</a:t>
                      </a:r>
                      <a:r>
                        <a:rPr lang="en-US" sz="1600" b="0" i="0" u="none" strike="noStrike" dirty="0">
                          <a:effectLst/>
                          <a:latin typeface="Georgia" panose="02040502050405020303" pitchFamily="18" charset="0"/>
                          <a:ea typeface="Calibri" panose="020F0502020204030204" pitchFamily="34" charset="0"/>
                        </a:rPr>
                        <a:t> per la persona? </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814768"/>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3. Qual </a:t>
                      </a:r>
                      <a:r>
                        <a:rPr lang="en-US" sz="1600" b="0" i="0" u="none" strike="noStrike" dirty="0" err="1">
                          <a:effectLst/>
                          <a:latin typeface="Georgia" panose="02040502050405020303" pitchFamily="18" charset="0"/>
                          <a:ea typeface="Calibri" panose="020F0502020204030204" pitchFamily="34" charset="0"/>
                        </a:rPr>
                        <a:t>è</a:t>
                      </a:r>
                      <a:r>
                        <a:rPr lang="en-US" sz="1600" b="0" i="0" u="none" strike="noStrike" dirty="0">
                          <a:effectLst/>
                          <a:latin typeface="Georgia" panose="02040502050405020303" pitchFamily="18" charset="0"/>
                          <a:ea typeface="Calibri" panose="020F0502020204030204" pitchFamily="34" charset="0"/>
                        </a:rPr>
                        <a:t> il </a:t>
                      </a:r>
                      <a:r>
                        <a:rPr lang="en-US" sz="1600" b="0" i="0" u="none" strike="noStrike" dirty="0" err="1">
                          <a:effectLst/>
                          <a:latin typeface="Georgia" panose="02040502050405020303" pitchFamily="18" charset="0"/>
                          <a:ea typeface="Calibri" panose="020F0502020204030204" pitchFamily="34" charset="0"/>
                        </a:rPr>
                        <a:t>tuo</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incubo</a:t>
                      </a:r>
                      <a:r>
                        <a:rPr lang="en-US" sz="1600" b="0" i="0" u="none" strike="noStrike" dirty="0">
                          <a:effectLst/>
                          <a:latin typeface="Georgia" panose="02040502050405020303" pitchFamily="18" charset="0"/>
                          <a:ea typeface="Calibri" panose="020F0502020204030204" pitchFamily="34" charset="0"/>
                        </a:rPr>
                        <a:t> per la persona? </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65227"/>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4. Chi </a:t>
                      </a:r>
                      <a:r>
                        <a:rPr lang="en-US" sz="1600" b="0" i="0" u="none" strike="noStrike" dirty="0" err="1">
                          <a:effectLst/>
                          <a:latin typeface="Georgia" panose="02040502050405020303" pitchFamily="18" charset="0"/>
                          <a:ea typeface="Calibri" panose="020F0502020204030204" pitchFamily="34" charset="0"/>
                        </a:rPr>
                        <a:t>è</a:t>
                      </a:r>
                      <a:r>
                        <a:rPr lang="en-US" sz="1600" b="0" i="0" u="none" strike="noStrike" dirty="0">
                          <a:effectLst/>
                          <a:latin typeface="Georgia" panose="02040502050405020303" pitchFamily="18" charset="0"/>
                          <a:ea typeface="Calibri" panose="020F0502020204030204" pitchFamily="34" charset="0"/>
                        </a:rPr>
                        <a:t> la persona?</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884980"/>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5. </a:t>
                      </a:r>
                      <a:r>
                        <a:rPr lang="en-US" sz="1600" b="0" i="0" u="none" strike="noStrike" dirty="0" err="1">
                          <a:effectLst/>
                          <a:latin typeface="Georgia" panose="02040502050405020303" pitchFamily="18" charset="0"/>
                          <a:ea typeface="Calibri" panose="020F0502020204030204" pitchFamily="34" charset="0"/>
                        </a:rPr>
                        <a:t>Quali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sono</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gli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aspetti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positivi</a:t>
                      </a:r>
                      <a:r>
                        <a:rPr lang="en-US" sz="1600" b="0" i="0" u="none" strike="noStrike" dirty="0">
                          <a:effectLst/>
                          <a:latin typeface="Georgia" panose="02040502050405020303" pitchFamily="18" charset="0"/>
                          <a:ea typeface="Calibri" panose="020F0502020204030204" pitchFamily="34" charset="0"/>
                        </a:rPr>
                        <a:t>, le </a:t>
                      </a:r>
                      <a:r>
                        <a:rPr lang="en-US" sz="1600" b="0" i="0" u="none" strike="noStrike" dirty="0" err="1">
                          <a:effectLst/>
                          <a:latin typeface="Georgia" panose="02040502050405020303" pitchFamily="18" charset="0"/>
                          <a:ea typeface="Calibri" panose="020F0502020204030204" pitchFamily="34" charset="0"/>
                        </a:rPr>
                        <a:t>abilità</a:t>
                      </a:r>
                      <a:r>
                        <a:rPr lang="en-US" sz="1600" b="0" i="0" u="none" strike="noStrike" dirty="0">
                          <a:effectLst/>
                          <a:latin typeface="Georgia" panose="02040502050405020303" pitchFamily="18" charset="0"/>
                          <a:ea typeface="Calibri" panose="020F0502020204030204" pitchFamily="34" charset="0"/>
                        </a:rPr>
                        <a:t> e </a:t>
                      </a:r>
                      <a:r>
                        <a:rPr lang="en-US" sz="1600" b="0" i="0" u="none" strike="noStrike" dirty="0" err="1">
                          <a:effectLst/>
                          <a:latin typeface="Georgia" panose="02040502050405020303" pitchFamily="18" charset="0"/>
                          <a:ea typeface="Calibri" panose="020F0502020204030204" pitchFamily="34" charset="0"/>
                        </a:rPr>
                        <a:t>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punti</a:t>
                      </a:r>
                      <a:r>
                        <a:rPr lang="en-US" sz="1600" b="0" i="0" u="none" strike="noStrike" dirty="0">
                          <a:effectLst/>
                          <a:latin typeface="Georgia" panose="02040502050405020303" pitchFamily="18" charset="0"/>
                          <a:ea typeface="Calibri" panose="020F0502020204030204" pitchFamily="34" charset="0"/>
                        </a:rPr>
                        <a:t> di forza </a:t>
                      </a:r>
                      <a:r>
                        <a:rPr lang="en-US" sz="1600" b="0" i="0" u="none" strike="noStrike" dirty="0" err="1">
                          <a:effectLst/>
                          <a:latin typeface="Georgia" panose="02040502050405020303" pitchFamily="18" charset="0"/>
                          <a:ea typeface="Calibri" panose="020F0502020204030204" pitchFamily="34" charset="0"/>
                        </a:rPr>
                        <a:t>della</a:t>
                      </a:r>
                      <a:r>
                        <a:rPr lang="en-US" sz="1600" b="0" i="0" u="none" strike="noStrike" dirty="0">
                          <a:effectLst/>
                          <a:latin typeface="Georgia" panose="02040502050405020303" pitchFamily="18" charset="0"/>
                          <a:ea typeface="Calibri" panose="020F0502020204030204" pitchFamily="34" charset="0"/>
                        </a:rPr>
                        <a:t> persona? </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11272"/>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6. </a:t>
                      </a:r>
                      <a:r>
                        <a:rPr lang="en-US" sz="1600" b="0" i="0" u="none" strike="noStrike" dirty="0" err="1">
                          <a:effectLst/>
                          <a:latin typeface="Georgia" panose="02040502050405020303" pitchFamily="18" charset="0"/>
                          <a:ea typeface="Calibri" panose="020F0502020204030204" pitchFamily="34" charset="0"/>
                        </a:rPr>
                        <a:t>Quali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sono</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bisogni</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della</a:t>
                      </a:r>
                      <a:r>
                        <a:rPr lang="en-US" sz="1600" b="0" i="0" u="none" strike="noStrike" dirty="0">
                          <a:effectLst/>
                          <a:latin typeface="Georgia" panose="02040502050405020303" pitchFamily="18" charset="0"/>
                          <a:ea typeface="Calibri" panose="020F0502020204030204" pitchFamily="34" charset="0"/>
                        </a:rPr>
                        <a:t> persona?</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150965"/>
                  </a:ext>
                </a:extLst>
              </a:tr>
              <a:tr h="599712">
                <a:tc>
                  <a:txBody>
                    <a:bodyPr/>
                    <a:lstStyle/>
                    <a:p>
                      <a:pPr algn="just" fontAlgn="t">
                        <a:lnSpc>
                          <a:spcPct val="150000"/>
                        </a:lnSpc>
                        <a:spcBef>
                          <a:spcPts val="0"/>
                        </a:spcBef>
                        <a:spcAft>
                          <a:spcPts val="0"/>
                        </a:spcAft>
                      </a:pPr>
                      <a:r>
                        <a:rPr lang="en-US" sz="1600" b="0" i="0" u="none" strike="noStrike" dirty="0">
                          <a:effectLst/>
                          <a:latin typeface="Georgia" panose="02040502050405020303" pitchFamily="18" charset="0"/>
                          <a:ea typeface="Calibri" panose="020F0502020204030204" pitchFamily="34" charset="0"/>
                        </a:rPr>
                        <a:t>7. Come </a:t>
                      </a:r>
                      <a:r>
                        <a:rPr lang="en-US" sz="1600" b="0" i="0" u="none" strike="noStrike" dirty="0" err="1">
                          <a:effectLst/>
                          <a:latin typeface="Georgia" panose="02040502050405020303" pitchFamily="18" charset="0"/>
                          <a:ea typeface="Calibri" panose="020F0502020204030204" pitchFamily="34" charset="0"/>
                        </a:rPr>
                        <a:t>sarebbe</a:t>
                      </a:r>
                      <a:r>
                        <a:rPr lang="en-US" sz="1600" b="0" i="0" u="none" strike="noStrike" dirty="0">
                          <a:effectLst/>
                          <a:latin typeface="Georgia" panose="02040502050405020303" pitchFamily="18" charset="0"/>
                          <a:ea typeface="Calibri" panose="020F0502020204030204" pitchFamily="34" charset="0"/>
                        </a:rPr>
                        <a:t> la </a:t>
                      </a:r>
                      <a:r>
                        <a:rPr lang="en-US" sz="1600" b="0" i="0" u="none" strike="noStrike" dirty="0" err="1">
                          <a:effectLst/>
                          <a:latin typeface="Georgia" panose="02040502050405020303" pitchFamily="18" charset="0"/>
                          <a:ea typeface="Calibri" panose="020F0502020204030204" pitchFamily="34" charset="0"/>
                        </a:rPr>
                        <a:t>giornata</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ideale</a:t>
                      </a:r>
                      <a:r>
                        <a:rPr lang="en-US" sz="1600" b="0" i="0" u="none" strike="noStrike" dirty="0">
                          <a:effectLst/>
                          <a:latin typeface="Georgia" panose="02040502050405020303" pitchFamily="18" charset="0"/>
                          <a:ea typeface="Calibri" panose="020F0502020204030204" pitchFamily="34" charset="0"/>
                        </a:rPr>
                        <a:t> a </a:t>
                      </a:r>
                      <a:r>
                        <a:rPr lang="en-US" sz="1600" b="0" i="0" u="none" strike="noStrike" dirty="0" err="1">
                          <a:effectLst/>
                          <a:latin typeface="Georgia" panose="02040502050405020303" pitchFamily="18" charset="0"/>
                          <a:ea typeface="Calibri" panose="020F0502020204030204" pitchFamily="34" charset="0"/>
                        </a:rPr>
                        <a:t>scuola</a:t>
                      </a:r>
                      <a:r>
                        <a:rPr lang="en-US" sz="1600" b="0" i="0" u="none" strike="noStrike" dirty="0">
                          <a:effectLst/>
                          <a:latin typeface="Georgia" panose="02040502050405020303" pitchFamily="18" charset="0"/>
                          <a:ea typeface="Calibri" panose="020F0502020204030204" pitchFamily="34" charset="0"/>
                        </a:rPr>
                        <a:t> per la persona? Cosa </a:t>
                      </a:r>
                      <a:r>
                        <a:rPr lang="en-US" sz="1600" b="0" i="0" u="none" strike="noStrike" dirty="0" err="1">
                          <a:effectLst/>
                          <a:latin typeface="Georgia" panose="02040502050405020303" pitchFamily="18" charset="0"/>
                          <a:ea typeface="Calibri" panose="020F0502020204030204" pitchFamily="34" charset="0"/>
                        </a:rPr>
                        <a:t>andrebbe</a:t>
                      </a:r>
                      <a:r>
                        <a:rPr lang="en-US" sz="1600" b="0" i="0" u="none" strike="noStrike" dirty="0">
                          <a:effectLst/>
                          <a:latin typeface="Georgia" panose="02040502050405020303" pitchFamily="18" charset="0"/>
                          <a:ea typeface="Calibri" panose="020F0502020204030204" pitchFamily="34" charset="0"/>
                        </a:rPr>
                        <a:t> </a:t>
                      </a:r>
                      <a:r>
                        <a:rPr lang="en-US" sz="1600" b="0" i="0" u="none" strike="noStrike" dirty="0" err="1">
                          <a:effectLst/>
                          <a:latin typeface="Georgia" panose="02040502050405020303" pitchFamily="18" charset="0"/>
                          <a:ea typeface="Calibri" panose="020F0502020204030204" pitchFamily="34" charset="0"/>
                        </a:rPr>
                        <a:t>fatto</a:t>
                      </a:r>
                      <a:r>
                        <a:rPr lang="en-US" sz="1600" b="0" i="0" u="none" strike="noStrike" dirty="0">
                          <a:effectLst/>
                          <a:latin typeface="Georgia" panose="02040502050405020303" pitchFamily="18" charset="0"/>
                          <a:ea typeface="Calibri" panose="020F0502020204030204" pitchFamily="34" charset="0"/>
                        </a:rPr>
                        <a:t> per </a:t>
                      </a:r>
                      <a:r>
                        <a:rPr lang="en-US" sz="1600" b="0" i="0" u="none" strike="noStrike" dirty="0" err="1">
                          <a:effectLst/>
                          <a:latin typeface="Georgia" panose="02040502050405020303" pitchFamily="18" charset="0"/>
                          <a:ea typeface="Calibri" panose="020F0502020204030204" pitchFamily="34" charset="0"/>
                        </a:rPr>
                        <a:t>renderla</a:t>
                      </a:r>
                      <a:r>
                        <a:rPr lang="en-US" sz="1600" b="0" i="0" u="none" strike="noStrike" dirty="0">
                          <a:effectLst/>
                          <a:latin typeface="Georgia" panose="02040502050405020303" pitchFamily="18" charset="0"/>
                          <a:ea typeface="Calibri" panose="020F0502020204030204" pitchFamily="34" charset="0"/>
                        </a:rPr>
                        <a:t> tale? </a:t>
                      </a:r>
                      <a:endParaRPr lang="en-US" sz="2500" b="0" i="0" u="none" strike="noStrike" dirty="0">
                        <a:effectLst/>
                        <a:latin typeface="Georgia" panose="02040502050405020303" pitchFamily="18" charset="0"/>
                      </a:endParaRPr>
                    </a:p>
                  </a:txBody>
                  <a:tcPr marL="86965" marR="86965" marT="86965" marB="869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903470"/>
                  </a:ext>
                </a:extLst>
              </a:tr>
            </a:tbl>
          </a:graphicData>
        </a:graphic>
      </p:graphicFrame>
    </p:spTree>
    <p:extLst>
      <p:ext uri="{BB962C8B-B14F-4D97-AF65-F5344CB8AC3E}">
        <p14:creationId xmlns:p14="http://schemas.microsoft.com/office/powerpoint/2010/main" val="108392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C853-27CA-824E-9D0D-125093BB6A43}"/>
              </a:ext>
            </a:extLst>
          </p:cNvPr>
          <p:cNvSpPr>
            <a:spLocks noGrp="1"/>
          </p:cNvSpPr>
          <p:nvPr>
            <p:ph type="title"/>
          </p:nvPr>
        </p:nvSpPr>
        <p:spPr>
          <a:xfrm>
            <a:off x="956826" y="1112969"/>
            <a:ext cx="3937298" cy="4166010"/>
          </a:xfrm>
        </p:spPr>
        <p:txBody>
          <a:bodyPr>
            <a:normAutofit/>
          </a:bodyPr>
          <a:lstStyle/>
          <a:p>
            <a:r>
              <a:rPr lang="en-US" b="1" dirty="0">
                <a:latin typeface="Georgia" panose="02040502050405020303" pitchFamily="18" charset="0"/>
              </a:rPr>
              <a:t>MAPS e </a:t>
            </a:r>
            <a:r>
              <a:rPr lang="en-US" b="1" dirty="0" err="1">
                <a:latin typeface="Georgia" panose="02040502050405020303" pitchFamily="18" charset="0"/>
              </a:rPr>
              <a:t>Incontri</a:t>
            </a:r>
            <a:r>
              <a:rPr lang="en-US" b="1" dirty="0">
                <a:latin typeface="Georgia" panose="02040502050405020303" pitchFamily="18" charset="0"/>
              </a:rPr>
              <a:t> con le </a:t>
            </a:r>
            <a:r>
              <a:rPr lang="en-US" b="1" dirty="0" err="1">
                <a:latin typeface="Georgia" panose="02040502050405020303" pitchFamily="18" charset="0"/>
              </a:rPr>
              <a:t>Famiglie</a:t>
            </a:r>
            <a:endParaRPr lang="en-US" b="1" dirty="0">
              <a:latin typeface="Georgia" panose="02040502050405020303" pitchFamily="18" charset="0"/>
            </a:endParaRPr>
          </a:p>
        </p:txBody>
      </p:sp>
      <p:sp>
        <p:nvSpPr>
          <p:cNvPr id="3" name="Content Placeholder 2">
            <a:extLst>
              <a:ext uri="{FF2B5EF4-FFF2-40B4-BE49-F238E27FC236}">
                <a16:creationId xmlns:a16="http://schemas.microsoft.com/office/drawing/2014/main" id="{372D3106-BBC5-7245-B079-625FD110280E}"/>
              </a:ext>
            </a:extLst>
          </p:cNvPr>
          <p:cNvSpPr>
            <a:spLocks noGrp="1"/>
          </p:cNvSpPr>
          <p:nvPr>
            <p:ph idx="1"/>
          </p:nvPr>
        </p:nvSpPr>
        <p:spPr>
          <a:xfrm>
            <a:off x="5352922" y="747574"/>
            <a:ext cx="6151219" cy="5690296"/>
          </a:xfrm>
        </p:spPr>
        <p:txBody>
          <a:bodyPr anchor="t">
            <a:normAutofit/>
          </a:bodyPr>
          <a:lstStyle/>
          <a:p>
            <a:pPr marL="0" indent="0">
              <a:buNone/>
            </a:pPr>
            <a:r>
              <a:rPr lang="en-US" sz="2000" dirty="0"/>
              <a:t>(</a:t>
            </a:r>
            <a:r>
              <a:rPr lang="en-US" sz="2400" dirty="0">
                <a:latin typeface="Georgia" panose="02040502050405020303" pitchFamily="18" charset="0"/>
              </a:rPr>
              <a:t>1) la </a:t>
            </a:r>
            <a:r>
              <a:rPr lang="en-US" sz="2400" dirty="0" err="1">
                <a:latin typeface="Georgia" panose="02040502050405020303" pitchFamily="18" charset="0"/>
              </a:rPr>
              <a:t>riunione</a:t>
            </a:r>
            <a:r>
              <a:rPr lang="en-US" sz="2400" dirty="0">
                <a:latin typeface="Georgia" panose="02040502050405020303" pitchFamily="18" charset="0"/>
              </a:rPr>
              <a:t> </a:t>
            </a:r>
            <a:r>
              <a:rPr lang="en-US" sz="2400" dirty="0" err="1">
                <a:latin typeface="Georgia" panose="02040502050405020303" pitchFamily="18" charset="0"/>
              </a:rPr>
              <a:t>è</a:t>
            </a:r>
            <a:r>
              <a:rPr lang="en-US" sz="2400" dirty="0">
                <a:latin typeface="Georgia" panose="02040502050405020303" pitchFamily="18" charset="0"/>
              </a:rPr>
              <a:t> </a:t>
            </a:r>
            <a:r>
              <a:rPr lang="en-US" sz="2400" dirty="0" err="1">
                <a:latin typeface="Georgia" panose="02040502050405020303" pitchFamily="18" charset="0"/>
              </a:rPr>
              <a:t>registrata</a:t>
            </a:r>
            <a:r>
              <a:rPr lang="en-US" sz="2400" dirty="0">
                <a:latin typeface="Georgia" panose="02040502050405020303" pitchFamily="18" charset="0"/>
              </a:rPr>
              <a:t> </a:t>
            </a:r>
            <a:r>
              <a:rPr lang="en-US" sz="2400" dirty="0" err="1">
                <a:latin typeface="Georgia" panose="02040502050405020303" pitchFamily="18" charset="0"/>
              </a:rPr>
              <a:t>graficamente</a:t>
            </a:r>
            <a:r>
              <a:rPr lang="en-US" sz="2400" dirty="0">
                <a:latin typeface="Georgia" panose="02040502050405020303" pitchFamily="18" charset="0"/>
              </a:rPr>
              <a:t> (</a:t>
            </a:r>
            <a:r>
              <a:rPr lang="en-US" sz="2400" dirty="0" err="1">
                <a:latin typeface="Georgia" panose="02040502050405020303" pitchFamily="18" charset="0"/>
              </a:rPr>
              <a:t>cioè</a:t>
            </a:r>
            <a:r>
              <a:rPr lang="en-US" sz="2400" dirty="0">
                <a:latin typeface="Georgia" panose="02040502050405020303" pitchFamily="18" charset="0"/>
              </a:rPr>
              <a:t>, </a:t>
            </a:r>
            <a:r>
              <a:rPr lang="en-US" sz="2400" dirty="0" err="1">
                <a:latin typeface="Georgia" panose="02040502050405020303" pitchFamily="18" charset="0"/>
              </a:rPr>
              <a:t>i</a:t>
            </a:r>
            <a:r>
              <a:rPr lang="en-US" sz="2400" dirty="0">
                <a:latin typeface="Georgia" panose="02040502050405020303" pitchFamily="18" charset="0"/>
              </a:rPr>
              <a:t> </a:t>
            </a:r>
            <a:r>
              <a:rPr lang="en-US" sz="2400" dirty="0" err="1">
                <a:latin typeface="Georgia" panose="02040502050405020303" pitchFamily="18" charset="0"/>
              </a:rPr>
              <a:t>punti</a:t>
            </a:r>
            <a:r>
              <a:rPr lang="en-US" sz="2400" dirty="0">
                <a:latin typeface="Georgia" panose="02040502050405020303" pitchFamily="18" charset="0"/>
              </a:rPr>
              <a:t> </a:t>
            </a:r>
            <a:r>
              <a:rPr lang="en-US" sz="2400" dirty="0" err="1">
                <a:latin typeface="Georgia" panose="02040502050405020303" pitchFamily="18" charset="0"/>
              </a:rPr>
              <a:t>principali</a:t>
            </a:r>
            <a:r>
              <a:rPr lang="en-US" sz="2400" dirty="0">
                <a:latin typeface="Georgia" panose="02040502050405020303" pitchFamily="18" charset="0"/>
              </a:rPr>
              <a:t> </a:t>
            </a:r>
            <a:r>
              <a:rPr lang="en-US" sz="2400" dirty="0" err="1">
                <a:latin typeface="Georgia" panose="02040502050405020303" pitchFamily="18" charset="0"/>
              </a:rPr>
              <a:t>registrati</a:t>
            </a:r>
            <a:r>
              <a:rPr lang="en-US" sz="2400" dirty="0">
                <a:latin typeface="Georgia" panose="02040502050405020303" pitchFamily="18" charset="0"/>
              </a:rPr>
              <a:t> </a:t>
            </a:r>
            <a:r>
              <a:rPr lang="en-US" sz="2400" dirty="0" err="1">
                <a:latin typeface="Georgia" panose="02040502050405020303" pitchFamily="18" charset="0"/>
              </a:rPr>
              <a:t>su</a:t>
            </a:r>
            <a:r>
              <a:rPr lang="en-US" sz="2400" dirty="0">
                <a:latin typeface="Georgia" panose="02040502050405020303" pitchFamily="18" charset="0"/>
              </a:rPr>
              <a:t> carta); (2) la </a:t>
            </a:r>
            <a:r>
              <a:rPr lang="en-US" sz="2400" dirty="0" err="1">
                <a:latin typeface="Georgia" panose="02040502050405020303" pitchFamily="18" charset="0"/>
              </a:rPr>
              <a:t>riunione</a:t>
            </a:r>
            <a:r>
              <a:rPr lang="en-US" sz="2400" dirty="0">
                <a:latin typeface="Georgia" panose="02040502050405020303" pitchFamily="18" charset="0"/>
              </a:rPr>
              <a:t> </a:t>
            </a:r>
            <a:r>
              <a:rPr lang="en-US" sz="2400" dirty="0" err="1">
                <a:latin typeface="Georgia" panose="02040502050405020303" pitchFamily="18" charset="0"/>
              </a:rPr>
              <a:t>si</a:t>
            </a:r>
            <a:r>
              <a:rPr lang="en-US" sz="2400" dirty="0">
                <a:latin typeface="Georgia" panose="02040502050405020303" pitchFamily="18" charset="0"/>
              </a:rPr>
              <a:t> </a:t>
            </a:r>
            <a:r>
              <a:rPr lang="en-US" sz="2400" dirty="0" err="1">
                <a:latin typeface="Georgia" panose="02040502050405020303" pitchFamily="18" charset="0"/>
              </a:rPr>
              <a:t>svolge</a:t>
            </a:r>
            <a:r>
              <a:rPr lang="en-US" sz="2400" dirty="0">
                <a:latin typeface="Georgia" panose="02040502050405020303" pitchFamily="18" charset="0"/>
              </a:rPr>
              <a:t> in un </a:t>
            </a:r>
            <a:r>
              <a:rPr lang="en-US" sz="2400" dirty="0" err="1">
                <a:latin typeface="Georgia" panose="02040502050405020303" pitchFamily="18" charset="0"/>
              </a:rPr>
              <a:t>ambiente</a:t>
            </a:r>
            <a:r>
              <a:rPr lang="en-US" sz="2400" dirty="0">
                <a:latin typeface="Georgia" panose="02040502050405020303" pitchFamily="18" charset="0"/>
              </a:rPr>
              <a:t> </a:t>
            </a:r>
            <a:r>
              <a:rPr lang="en-US" sz="2400" dirty="0" err="1">
                <a:latin typeface="Georgia" panose="02040502050405020303" pitchFamily="18" charset="0"/>
              </a:rPr>
              <a:t>accogliente</a:t>
            </a:r>
            <a:r>
              <a:rPr lang="en-US" sz="2400" dirty="0">
                <a:latin typeface="Georgia" panose="02040502050405020303" pitchFamily="18" charset="0"/>
              </a:rPr>
              <a:t> (</a:t>
            </a:r>
            <a:r>
              <a:rPr lang="en-US" sz="2400" dirty="0" err="1">
                <a:latin typeface="Georgia" panose="02040502050405020303" pitchFamily="18" charset="0"/>
              </a:rPr>
              <a:t>cioè</a:t>
            </a:r>
            <a:r>
              <a:rPr lang="en-US" sz="2400" dirty="0">
                <a:latin typeface="Georgia" panose="02040502050405020303" pitchFamily="18" charset="0"/>
              </a:rPr>
              <a:t>, </a:t>
            </a:r>
            <a:r>
              <a:rPr lang="en-US" sz="2400" dirty="0" err="1">
                <a:latin typeface="Georgia" panose="02040502050405020303" pitchFamily="18" charset="0"/>
              </a:rPr>
              <a:t>qualsiasi</a:t>
            </a:r>
            <a:r>
              <a:rPr lang="en-US" sz="2400" dirty="0">
                <a:latin typeface="Georgia" panose="02040502050405020303" pitchFamily="18" charset="0"/>
              </a:rPr>
              <a:t> </a:t>
            </a:r>
            <a:r>
              <a:rPr lang="en-US" sz="2400" dirty="0" err="1">
                <a:latin typeface="Georgia" panose="02040502050405020303" pitchFamily="18" charset="0"/>
              </a:rPr>
              <a:t>luogo</a:t>
            </a:r>
            <a:r>
              <a:rPr lang="en-US" sz="2400" dirty="0">
                <a:latin typeface="Georgia" panose="02040502050405020303" pitchFamily="18" charset="0"/>
              </a:rPr>
              <a:t> </a:t>
            </a:r>
            <a:r>
              <a:rPr lang="en-US" sz="2400" dirty="0" err="1">
                <a:latin typeface="Georgia" panose="02040502050405020303" pitchFamily="18" charset="0"/>
              </a:rPr>
              <a:t>che</a:t>
            </a:r>
            <a:r>
              <a:rPr lang="en-US" sz="2400" dirty="0">
                <a:latin typeface="Georgia" panose="02040502050405020303" pitchFamily="18" charset="0"/>
              </a:rPr>
              <a:t> </a:t>
            </a:r>
            <a:r>
              <a:rPr lang="en-US" sz="2400" dirty="0" err="1">
                <a:latin typeface="Georgia" panose="02040502050405020303" pitchFamily="18" charset="0"/>
              </a:rPr>
              <a:t>sia</a:t>
            </a:r>
            <a:r>
              <a:rPr lang="en-US" sz="2400" dirty="0">
                <a:latin typeface="Georgia" panose="02040502050405020303" pitchFamily="18" charset="0"/>
              </a:rPr>
              <a:t> comodo e </a:t>
            </a:r>
            <a:r>
              <a:rPr lang="en-US" sz="2400" dirty="0" err="1">
                <a:latin typeface="Georgia" panose="02040502050405020303" pitchFamily="18" charset="0"/>
              </a:rPr>
              <a:t>preferito</a:t>
            </a:r>
            <a:r>
              <a:rPr lang="en-US" sz="2400" dirty="0">
                <a:latin typeface="Georgia" panose="02040502050405020303" pitchFamily="18" charset="0"/>
              </a:rPr>
              <a:t> per la persona, la </a:t>
            </a:r>
            <a:r>
              <a:rPr lang="en-US" sz="2400" dirty="0" err="1">
                <a:latin typeface="Georgia" panose="02040502050405020303" pitchFamily="18" charset="0"/>
              </a:rPr>
              <a:t>sua</a:t>
            </a:r>
            <a:r>
              <a:rPr lang="en-US" sz="2400" dirty="0">
                <a:latin typeface="Georgia" panose="02040502050405020303" pitchFamily="18" charset="0"/>
              </a:rPr>
              <a:t> </a:t>
            </a:r>
            <a:r>
              <a:rPr lang="en-US" sz="2400" dirty="0" err="1">
                <a:latin typeface="Georgia" panose="02040502050405020303" pitchFamily="18" charset="0"/>
              </a:rPr>
              <a:t>famiglia</a:t>
            </a:r>
            <a:r>
              <a:rPr lang="en-US" sz="2400" dirty="0">
                <a:latin typeface="Georgia" panose="02040502050405020303" pitchFamily="18" charset="0"/>
              </a:rPr>
              <a:t> e la </a:t>
            </a:r>
            <a:r>
              <a:rPr lang="en-US" sz="2400" dirty="0" err="1">
                <a:latin typeface="Georgia" panose="02040502050405020303" pitchFamily="18" charset="0"/>
              </a:rPr>
              <a:t>sua</a:t>
            </a:r>
            <a:r>
              <a:rPr lang="en-US" sz="2400" dirty="0">
                <a:latin typeface="Georgia" panose="02040502050405020303" pitchFamily="18" charset="0"/>
              </a:rPr>
              <a:t> rete di </a:t>
            </a:r>
            <a:r>
              <a:rPr lang="en-US" sz="2400" dirty="0" err="1">
                <a:latin typeface="Georgia" panose="02040502050405020303" pitchFamily="18" charset="0"/>
              </a:rPr>
              <a:t>supporto</a:t>
            </a:r>
            <a:r>
              <a:rPr lang="en-US" sz="2400" dirty="0">
                <a:latin typeface="Georgia" panose="02040502050405020303" pitchFamily="18" charset="0"/>
              </a:rPr>
              <a:t>); (3) </a:t>
            </a:r>
            <a:r>
              <a:rPr lang="en-US" sz="2400" dirty="0" err="1">
                <a:latin typeface="Georgia" panose="02040502050405020303" pitchFamily="18" charset="0"/>
              </a:rPr>
              <a:t>sono</a:t>
            </a:r>
            <a:r>
              <a:rPr lang="en-US" sz="2400" dirty="0">
                <a:latin typeface="Georgia" panose="02040502050405020303" pitchFamily="18" charset="0"/>
              </a:rPr>
              <a:t> </a:t>
            </a:r>
            <a:r>
              <a:rPr lang="en-US" sz="2400" dirty="0" err="1">
                <a:latin typeface="Georgia" panose="02040502050405020303" pitchFamily="18" charset="0"/>
              </a:rPr>
              <a:t>presenti</a:t>
            </a:r>
            <a:r>
              <a:rPr lang="en-US" sz="2400" dirty="0">
                <a:latin typeface="Georgia" panose="02040502050405020303" pitchFamily="18" charset="0"/>
              </a:rPr>
              <a:t> le </a:t>
            </a:r>
            <a:r>
              <a:rPr lang="en-US" sz="2400" dirty="0" err="1">
                <a:latin typeface="Georgia" panose="02040502050405020303" pitchFamily="18" charset="0"/>
              </a:rPr>
              <a:t>principali</a:t>
            </a:r>
            <a:r>
              <a:rPr lang="en-US" sz="2400" dirty="0">
                <a:latin typeface="Georgia" panose="02040502050405020303" pitchFamily="18" charset="0"/>
              </a:rPr>
              <a:t> parti </a:t>
            </a:r>
            <a:r>
              <a:rPr lang="en-US" sz="2400" dirty="0" err="1">
                <a:latin typeface="Georgia" panose="02040502050405020303" pitchFamily="18" charset="0"/>
              </a:rPr>
              <a:t>interessate</a:t>
            </a:r>
            <a:r>
              <a:rPr lang="en-US" sz="2400" dirty="0">
                <a:latin typeface="Georgia" panose="02040502050405020303" pitchFamily="18" charset="0"/>
              </a:rPr>
              <a:t> (</a:t>
            </a:r>
            <a:r>
              <a:rPr lang="en-US" sz="2400" dirty="0" err="1">
                <a:latin typeface="Georgia" panose="02040502050405020303" pitchFamily="18" charset="0"/>
              </a:rPr>
              <a:t>cioè</a:t>
            </a:r>
            <a:r>
              <a:rPr lang="en-US" sz="2400" dirty="0">
                <a:latin typeface="Georgia" panose="02040502050405020303" pitchFamily="18" charset="0"/>
              </a:rPr>
              <a:t> lo </a:t>
            </a:r>
            <a:r>
              <a:rPr lang="en-US" sz="2400" dirty="0" err="1">
                <a:latin typeface="Georgia" panose="02040502050405020303" pitchFamily="18" charset="0"/>
              </a:rPr>
              <a:t>studente</a:t>
            </a:r>
            <a:r>
              <a:rPr lang="en-US" sz="2400" dirty="0">
                <a:latin typeface="Georgia" panose="02040502050405020303" pitchFamily="18" charset="0"/>
              </a:rPr>
              <a:t> e </a:t>
            </a:r>
            <a:r>
              <a:rPr lang="en-US" sz="2400" dirty="0" err="1">
                <a:latin typeface="Georgia" panose="02040502050405020303" pitchFamily="18" charset="0"/>
              </a:rPr>
              <a:t>chiunque</a:t>
            </a:r>
            <a:r>
              <a:rPr lang="en-US" sz="2400" dirty="0">
                <a:latin typeface="Georgia" panose="02040502050405020303" pitchFamily="18" charset="0"/>
              </a:rPr>
              <a:t> </a:t>
            </a:r>
            <a:r>
              <a:rPr lang="en-US" sz="2400" dirty="0" err="1">
                <a:latin typeface="Georgia" panose="02040502050405020303" pitchFamily="18" charset="0"/>
              </a:rPr>
              <a:t>si</a:t>
            </a:r>
            <a:r>
              <a:rPr lang="en-US" sz="2400" dirty="0">
                <a:latin typeface="Georgia" panose="02040502050405020303" pitchFamily="18" charset="0"/>
              </a:rPr>
              <a:t> </a:t>
            </a:r>
            <a:r>
              <a:rPr lang="en-US" sz="2400" dirty="0" err="1">
                <a:latin typeface="Georgia" panose="02040502050405020303" pitchFamily="18" charset="0"/>
              </a:rPr>
              <a:t>prenda</a:t>
            </a:r>
            <a:r>
              <a:rPr lang="en-US" sz="2400" dirty="0">
                <a:latin typeface="Georgia" panose="02040502050405020303" pitchFamily="18" charset="0"/>
              </a:rPr>
              <a:t> </a:t>
            </a:r>
            <a:r>
              <a:rPr lang="en-US" sz="2400" dirty="0" err="1">
                <a:latin typeface="Georgia" panose="02040502050405020303" pitchFamily="18" charset="0"/>
              </a:rPr>
              <a:t>cura</a:t>
            </a:r>
            <a:r>
              <a:rPr lang="en-US" sz="2400" dirty="0">
                <a:latin typeface="Georgia" panose="02040502050405020303" pitchFamily="18" charset="0"/>
              </a:rPr>
              <a:t> di </a:t>
            </a:r>
            <a:r>
              <a:rPr lang="en-US" sz="2400" dirty="0" err="1">
                <a:latin typeface="Georgia" panose="02040502050405020303" pitchFamily="18" charset="0"/>
              </a:rPr>
              <a:t>loro</a:t>
            </a:r>
            <a:r>
              <a:rPr lang="en-US" sz="2400" dirty="0">
                <a:latin typeface="Georgia" panose="02040502050405020303" pitchFamily="18" charset="0"/>
              </a:rPr>
              <a:t>); (4) </a:t>
            </a:r>
            <a:r>
              <a:rPr lang="en-US" sz="2400" dirty="0" err="1">
                <a:latin typeface="Georgia" panose="02040502050405020303" pitchFamily="18" charset="0"/>
              </a:rPr>
              <a:t>vengono</a:t>
            </a:r>
            <a:r>
              <a:rPr lang="en-US" sz="2400" dirty="0">
                <a:latin typeface="Georgia" panose="02040502050405020303" pitchFamily="18" charset="0"/>
              </a:rPr>
              <a:t> </a:t>
            </a:r>
            <a:r>
              <a:rPr lang="en-US" sz="2400" dirty="0" err="1">
                <a:latin typeface="Georgia" panose="02040502050405020303" pitchFamily="18" charset="0"/>
              </a:rPr>
              <a:t>affrontate</a:t>
            </a:r>
            <a:r>
              <a:rPr lang="en-US" sz="2400" dirty="0">
                <a:latin typeface="Georgia" panose="02040502050405020303" pitchFamily="18" charset="0"/>
              </a:rPr>
              <a:t> le </a:t>
            </a:r>
            <a:r>
              <a:rPr lang="en-US" sz="2400" dirty="0" err="1">
                <a:latin typeface="Georgia" panose="02040502050405020303" pitchFamily="18" charset="0"/>
              </a:rPr>
              <a:t>questioni</a:t>
            </a:r>
            <a:r>
              <a:rPr lang="en-US" sz="2400" dirty="0">
                <a:latin typeface="Georgia" panose="02040502050405020303" pitchFamily="18" charset="0"/>
              </a:rPr>
              <a:t> </a:t>
            </a:r>
            <a:r>
              <a:rPr lang="en-US" sz="2400" dirty="0" err="1">
                <a:latin typeface="Georgia" panose="02040502050405020303" pitchFamily="18" charset="0"/>
              </a:rPr>
              <a:t>principali</a:t>
            </a:r>
            <a:r>
              <a:rPr lang="en-US" sz="2400" dirty="0">
                <a:latin typeface="Georgia" panose="02040502050405020303" pitchFamily="18" charset="0"/>
              </a:rPr>
              <a:t> (ad </a:t>
            </a:r>
            <a:r>
              <a:rPr lang="en-US" sz="2400" dirty="0" err="1">
                <a:latin typeface="Georgia" panose="02040502050405020303" pitchFamily="18" charset="0"/>
              </a:rPr>
              <a:t>esempio</a:t>
            </a:r>
            <a:r>
              <a:rPr lang="en-US" sz="2400" dirty="0">
                <a:latin typeface="Georgia" panose="02040502050405020303" pitchFamily="18" charset="0"/>
              </a:rPr>
              <a:t>, </a:t>
            </a:r>
            <a:r>
              <a:rPr lang="en-US" sz="2400" dirty="0" err="1">
                <a:latin typeface="Georgia" panose="02040502050405020303" pitchFamily="18" charset="0"/>
              </a:rPr>
              <a:t>punti</a:t>
            </a:r>
            <a:r>
              <a:rPr lang="en-US" sz="2400" dirty="0">
                <a:latin typeface="Georgia" panose="02040502050405020303" pitchFamily="18" charset="0"/>
              </a:rPr>
              <a:t> di forza e </a:t>
            </a:r>
            <a:r>
              <a:rPr lang="en-US" sz="2400" dirty="0" err="1">
                <a:latin typeface="Georgia" panose="02040502050405020303" pitchFamily="18" charset="0"/>
              </a:rPr>
              <a:t>bisogni</a:t>
            </a:r>
            <a:r>
              <a:rPr lang="en-US" sz="2400" dirty="0">
                <a:latin typeface="Georgia" panose="02040502050405020303" pitchFamily="18" charset="0"/>
              </a:rPr>
              <a:t> </a:t>
            </a:r>
            <a:r>
              <a:rPr lang="en-US" sz="2400" dirty="0" err="1">
                <a:latin typeface="Georgia" panose="02040502050405020303" pitchFamily="18" charset="0"/>
              </a:rPr>
              <a:t>educativi</a:t>
            </a:r>
            <a:r>
              <a:rPr lang="en-US" sz="2400" dirty="0">
                <a:latin typeface="Georgia" panose="02040502050405020303" pitchFamily="18" charset="0"/>
              </a:rPr>
              <a:t>) (5) </a:t>
            </a:r>
            <a:r>
              <a:rPr lang="en-US" sz="2400" dirty="0" err="1">
                <a:latin typeface="Georgia" panose="02040502050405020303" pitchFamily="18" charset="0"/>
              </a:rPr>
              <a:t>viene</a:t>
            </a:r>
            <a:r>
              <a:rPr lang="en-US" sz="2400" dirty="0">
                <a:latin typeface="Georgia" panose="02040502050405020303" pitchFamily="18" charset="0"/>
              </a:rPr>
              <a:t> </a:t>
            </a:r>
            <a:r>
              <a:rPr lang="en-US" sz="2400" dirty="0" err="1">
                <a:latin typeface="Georgia" panose="02040502050405020303" pitchFamily="18" charset="0"/>
              </a:rPr>
              <a:t>sviluppato</a:t>
            </a:r>
            <a:r>
              <a:rPr lang="en-US" sz="2400" dirty="0">
                <a:latin typeface="Georgia" panose="02040502050405020303" pitchFamily="18" charset="0"/>
              </a:rPr>
              <a:t> un piano </a:t>
            </a:r>
            <a:r>
              <a:rPr lang="en-US" sz="2400" dirty="0" err="1">
                <a:latin typeface="Georgia" panose="02040502050405020303" pitchFamily="18" charset="0"/>
              </a:rPr>
              <a:t>concreto</a:t>
            </a:r>
            <a:r>
              <a:rPr lang="en-US" sz="2400" dirty="0">
                <a:latin typeface="Georgia" panose="02040502050405020303" pitchFamily="18" charset="0"/>
              </a:rPr>
              <a:t> (</a:t>
            </a:r>
            <a:r>
              <a:rPr lang="en-US" sz="2400" dirty="0" err="1">
                <a:latin typeface="Georgia" panose="02040502050405020303" pitchFamily="18" charset="0"/>
              </a:rPr>
              <a:t>cioè</a:t>
            </a:r>
            <a:r>
              <a:rPr lang="en-US" sz="2400" dirty="0">
                <a:latin typeface="Georgia" panose="02040502050405020303" pitchFamily="18" charset="0"/>
              </a:rPr>
              <a:t> </a:t>
            </a:r>
            <a:r>
              <a:rPr lang="en-US" sz="2400" dirty="0" err="1">
                <a:latin typeface="Georgia" panose="02040502050405020303" pitchFamily="18" charset="0"/>
              </a:rPr>
              <a:t>cosa</a:t>
            </a:r>
            <a:r>
              <a:rPr lang="en-US" sz="2400" dirty="0">
                <a:latin typeface="Georgia" panose="02040502050405020303" pitchFamily="18" charset="0"/>
              </a:rPr>
              <a:t> </a:t>
            </a:r>
            <a:r>
              <a:rPr lang="en-US" sz="2400" dirty="0" err="1">
                <a:latin typeface="Georgia" panose="02040502050405020303" pitchFamily="18" charset="0"/>
              </a:rPr>
              <a:t>faremo</a:t>
            </a:r>
            <a:r>
              <a:rPr lang="en-US" sz="2400" dirty="0">
                <a:latin typeface="Georgia" panose="02040502050405020303" pitchFamily="18" charset="0"/>
              </a:rPr>
              <a:t> </a:t>
            </a:r>
            <a:r>
              <a:rPr lang="en-US" sz="2400" dirty="0" err="1">
                <a:latin typeface="Georgia" panose="02040502050405020303" pitchFamily="18" charset="0"/>
              </a:rPr>
              <a:t>domani</a:t>
            </a:r>
            <a:r>
              <a:rPr lang="en-US" sz="2400" dirty="0">
                <a:latin typeface="Georgia" panose="02040502050405020303" pitchFamily="18" charset="0"/>
              </a:rPr>
              <a:t>? La </a:t>
            </a:r>
            <a:r>
              <a:rPr lang="en-US" sz="2400" dirty="0" err="1">
                <a:latin typeface="Georgia" panose="02040502050405020303" pitchFamily="18" charset="0"/>
              </a:rPr>
              <a:t>prossima</a:t>
            </a:r>
            <a:r>
              <a:rPr lang="en-US" sz="2400" dirty="0">
                <a:latin typeface="Georgia" panose="02040502050405020303" pitchFamily="18" charset="0"/>
              </a:rPr>
              <a:t> </a:t>
            </a:r>
            <a:r>
              <a:rPr lang="en-US" sz="2400" dirty="0" err="1">
                <a:latin typeface="Georgia" panose="02040502050405020303" pitchFamily="18" charset="0"/>
              </a:rPr>
              <a:t>settimana</a:t>
            </a:r>
            <a:r>
              <a:rPr lang="en-US" sz="2400" dirty="0">
                <a:latin typeface="Georgia" panose="02040502050405020303" pitchFamily="18" charset="0"/>
              </a:rPr>
              <a:t>? Il </a:t>
            </a:r>
            <a:r>
              <a:rPr lang="en-US" sz="2400" dirty="0" err="1">
                <a:latin typeface="Georgia" panose="02040502050405020303" pitchFamily="18" charset="0"/>
              </a:rPr>
              <a:t>prossimo</a:t>
            </a:r>
            <a:r>
              <a:rPr lang="en-US" sz="2400" dirty="0">
                <a:latin typeface="Georgia" panose="02040502050405020303" pitchFamily="18" charset="0"/>
              </a:rPr>
              <a:t> mese? </a:t>
            </a:r>
            <a:r>
              <a:rPr lang="en-US" sz="2400" dirty="0" err="1">
                <a:latin typeface="Georgia" panose="02040502050405020303" pitchFamily="18" charset="0"/>
              </a:rPr>
              <a:t>Tra</a:t>
            </a:r>
            <a:r>
              <a:rPr lang="en-US" sz="2400" dirty="0">
                <a:latin typeface="Georgia" panose="02040502050405020303" pitchFamily="18" charset="0"/>
              </a:rPr>
              <a:t> sei </a:t>
            </a:r>
            <a:r>
              <a:rPr lang="en-US" sz="2400" dirty="0" err="1">
                <a:latin typeface="Georgia" panose="02040502050405020303" pitchFamily="18" charset="0"/>
              </a:rPr>
              <a:t>mesi</a:t>
            </a:r>
            <a:r>
              <a:rPr lang="en-US" sz="2400" dirty="0">
                <a:latin typeface="Georgia" panose="02040502050405020303" pitchFamily="18" charset="0"/>
              </a:rPr>
              <a:t>?); e (6) </a:t>
            </a:r>
            <a:r>
              <a:rPr lang="en-US" sz="2400" dirty="0" err="1">
                <a:latin typeface="Georgia" panose="02040502050405020303" pitchFamily="18" charset="0"/>
              </a:rPr>
              <a:t>è</a:t>
            </a:r>
            <a:r>
              <a:rPr lang="en-US" sz="2400" dirty="0">
                <a:latin typeface="Georgia" panose="02040502050405020303" pitchFamily="18" charset="0"/>
              </a:rPr>
              <a:t> </a:t>
            </a:r>
            <a:r>
              <a:rPr lang="en-US" sz="2400" dirty="0" err="1">
                <a:latin typeface="Georgia" panose="02040502050405020303" pitchFamily="18" charset="0"/>
              </a:rPr>
              <a:t>prevista</a:t>
            </a:r>
            <a:r>
              <a:rPr lang="en-US" sz="2400" dirty="0">
                <a:latin typeface="Georgia" panose="02040502050405020303" pitchFamily="18" charset="0"/>
              </a:rPr>
              <a:t> una </a:t>
            </a:r>
            <a:r>
              <a:rPr lang="en-US" sz="2400" dirty="0" err="1">
                <a:latin typeface="Georgia" panose="02040502050405020303" pitchFamily="18" charset="0"/>
              </a:rPr>
              <a:t>riunione</a:t>
            </a:r>
            <a:r>
              <a:rPr lang="en-US" sz="2400" dirty="0">
                <a:latin typeface="Georgia" panose="02040502050405020303" pitchFamily="18" charset="0"/>
              </a:rPr>
              <a:t> di follow-up per </a:t>
            </a:r>
            <a:r>
              <a:rPr lang="en-US" sz="2400" dirty="0" err="1">
                <a:latin typeface="Georgia" panose="02040502050405020303" pitchFamily="18" charset="0"/>
              </a:rPr>
              <a:t>verificare</a:t>
            </a:r>
            <a:r>
              <a:rPr lang="en-US" sz="2400" dirty="0">
                <a:latin typeface="Georgia" panose="02040502050405020303" pitchFamily="18" charset="0"/>
              </a:rPr>
              <a:t> lo </a:t>
            </a:r>
            <a:r>
              <a:rPr lang="en-US" sz="2400" dirty="0" err="1">
                <a:latin typeface="Georgia" panose="02040502050405020303" pitchFamily="18" charset="0"/>
              </a:rPr>
              <a:t>stato</a:t>
            </a:r>
            <a:r>
              <a:rPr lang="en-US" sz="2400" dirty="0">
                <a:latin typeface="Georgia" panose="02040502050405020303" pitchFamily="18" charset="0"/>
              </a:rPr>
              <a:t> di </a:t>
            </a:r>
            <a:r>
              <a:rPr lang="en-US" sz="2400" dirty="0" err="1">
                <a:latin typeface="Georgia" panose="02040502050405020303" pitchFamily="18" charset="0"/>
              </a:rPr>
              <a:t>avanzamento</a:t>
            </a:r>
            <a:r>
              <a:rPr lang="en-US" sz="2400" dirty="0">
                <a:latin typeface="Georgia" panose="02040502050405020303" pitchFamily="18" charset="0"/>
              </a:rPr>
              <a:t> del piano </a:t>
            </a:r>
            <a:r>
              <a:rPr lang="en-US" sz="2400" dirty="0" err="1">
                <a:latin typeface="Georgia" panose="02040502050405020303" pitchFamily="18" charset="0"/>
              </a:rPr>
              <a:t>d'azione</a:t>
            </a:r>
            <a:r>
              <a:rPr lang="en-US" sz="2400" dirty="0">
                <a:latin typeface="Georgia" panose="02040502050405020303" pitchFamily="18" charset="0"/>
              </a:rPr>
              <a:t>.</a:t>
            </a:r>
          </a:p>
        </p:txBody>
      </p:sp>
    </p:spTree>
    <p:extLst>
      <p:ext uri="{BB962C8B-B14F-4D97-AF65-F5344CB8AC3E}">
        <p14:creationId xmlns:p14="http://schemas.microsoft.com/office/powerpoint/2010/main" val="410015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9714F7-415E-DC4E-BD1F-86230A9907AF}"/>
              </a:ext>
            </a:extLst>
          </p:cNvPr>
          <p:cNvSpPr>
            <a:spLocks noGrp="1"/>
          </p:cNvSpPr>
          <p:nvPr>
            <p:ph type="title"/>
          </p:nvPr>
        </p:nvSpPr>
        <p:spPr>
          <a:xfrm>
            <a:off x="821100" y="1587843"/>
            <a:ext cx="8736971" cy="795536"/>
          </a:xfrm>
        </p:spPr>
        <p:txBody>
          <a:bodyPr/>
          <a:lstStyle/>
          <a:p>
            <a:pPr algn="ctr"/>
            <a:r>
              <a:rPr lang="en-GB" dirty="0" err="1"/>
              <a:t>Analisi</a:t>
            </a:r>
            <a:r>
              <a:rPr lang="en-GB" dirty="0"/>
              <a:t> </a:t>
            </a:r>
            <a:r>
              <a:rPr lang="en-GB" dirty="0" err="1"/>
              <a:t>dell’Ambiente</a:t>
            </a:r>
            <a:r>
              <a:rPr lang="en-GB" dirty="0"/>
              <a:t> </a:t>
            </a:r>
            <a:r>
              <a:rPr lang="en-GB" dirty="0" err="1"/>
              <a:t>Inclusivo</a:t>
            </a:r>
            <a:endParaRPr lang="en-GB" dirty="0"/>
          </a:p>
        </p:txBody>
      </p:sp>
      <p:sp>
        <p:nvSpPr>
          <p:cNvPr id="3" name="Segnaposto testo 2">
            <a:extLst>
              <a:ext uri="{FF2B5EF4-FFF2-40B4-BE49-F238E27FC236}">
                <a16:creationId xmlns:a16="http://schemas.microsoft.com/office/drawing/2014/main" id="{63E8B61C-6174-B94A-87E6-E7151DFBF4F0}"/>
              </a:ext>
            </a:extLst>
          </p:cNvPr>
          <p:cNvSpPr>
            <a:spLocks noGrp="1"/>
          </p:cNvSpPr>
          <p:nvPr>
            <p:ph type="body" sz="quarter" idx="10"/>
          </p:nvPr>
        </p:nvSpPr>
        <p:spPr>
          <a:xfrm>
            <a:off x="821100" y="2948517"/>
            <a:ext cx="8538800" cy="1870618"/>
          </a:xfrm>
        </p:spPr>
        <p:txBody>
          <a:bodyPr>
            <a:normAutofit/>
          </a:bodyPr>
          <a:lstStyle/>
          <a:p>
            <a:r>
              <a:rPr lang="en-GB" sz="2800" dirty="0" err="1">
                <a:latin typeface="Georgia" panose="02040502050405020303" pitchFamily="18" charset="0"/>
              </a:rPr>
              <a:t>Condurre</a:t>
            </a:r>
            <a:r>
              <a:rPr lang="en-GB" sz="2800" dirty="0">
                <a:latin typeface="Georgia" panose="02040502050405020303" pitchFamily="18" charset="0"/>
              </a:rPr>
              <a:t> un </a:t>
            </a:r>
            <a:r>
              <a:rPr lang="en-GB" sz="2800" i="1" dirty="0">
                <a:latin typeface="Georgia" panose="02040502050405020303" pitchFamily="18" charset="0"/>
              </a:rPr>
              <a:t>ecological assessment </a:t>
            </a:r>
            <a:endParaRPr lang="en-GB" sz="2800" dirty="0">
              <a:latin typeface="Georgia" panose="02040502050405020303" pitchFamily="18" charset="0"/>
            </a:endParaRPr>
          </a:p>
        </p:txBody>
      </p:sp>
    </p:spTree>
    <p:extLst>
      <p:ext uri="{BB962C8B-B14F-4D97-AF65-F5344CB8AC3E}">
        <p14:creationId xmlns:p14="http://schemas.microsoft.com/office/powerpoint/2010/main" val="273726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19BB51-8109-3146-9E0B-FDE7E65294BE}"/>
              </a:ext>
            </a:extLst>
          </p:cNvPr>
          <p:cNvSpPr>
            <a:spLocks noGrp="1"/>
          </p:cNvSpPr>
          <p:nvPr>
            <p:ph type="title"/>
          </p:nvPr>
        </p:nvSpPr>
        <p:spPr/>
        <p:txBody>
          <a:bodyPr>
            <a:normAutofit fontScale="90000"/>
          </a:bodyPr>
          <a:lstStyle/>
          <a:p>
            <a:pPr algn="ctr"/>
            <a:r>
              <a:rPr lang="en-GB" b="1" dirty="0" err="1"/>
              <a:t>Condurre</a:t>
            </a:r>
            <a:r>
              <a:rPr lang="en-GB" b="1" dirty="0"/>
              <a:t> un </a:t>
            </a:r>
            <a:r>
              <a:rPr lang="en-GB" b="1" i="1" dirty="0"/>
              <a:t>ecological assessment </a:t>
            </a:r>
          </a:p>
        </p:txBody>
      </p:sp>
      <p:sp>
        <p:nvSpPr>
          <p:cNvPr id="3" name="Segnaposto testo 2">
            <a:extLst>
              <a:ext uri="{FF2B5EF4-FFF2-40B4-BE49-F238E27FC236}">
                <a16:creationId xmlns:a16="http://schemas.microsoft.com/office/drawing/2014/main" id="{F28B2E8C-E516-CB4F-B08F-ED953A9B108C}"/>
              </a:ext>
            </a:extLst>
          </p:cNvPr>
          <p:cNvSpPr>
            <a:spLocks noGrp="1"/>
          </p:cNvSpPr>
          <p:nvPr>
            <p:ph type="body" sz="quarter" idx="10"/>
          </p:nvPr>
        </p:nvSpPr>
        <p:spPr>
          <a:xfrm>
            <a:off x="444843" y="3524582"/>
            <a:ext cx="9013911" cy="1776467"/>
          </a:xfrm>
        </p:spPr>
        <p:txBody>
          <a:bodyPr>
            <a:normAutofit/>
          </a:bodyPr>
          <a:lstStyle/>
          <a:p>
            <a:pPr marL="0" indent="0" algn="ctr">
              <a:buNone/>
            </a:pPr>
            <a:r>
              <a:rPr lang="it-IT" dirty="0">
                <a:latin typeface="Georgia" panose="02040502050405020303" pitchFamily="18" charset="0"/>
              </a:rPr>
              <a:t>Gli insegnanti devono determinare le lacune nell'ambiente che pongono ostacoli al sostegno degli studenti.</a:t>
            </a:r>
            <a:endParaRPr lang="en-GB" dirty="0">
              <a:latin typeface="Georgia" panose="02040502050405020303" pitchFamily="18" charset="0"/>
            </a:endParaRPr>
          </a:p>
        </p:txBody>
      </p:sp>
    </p:spTree>
    <p:extLst>
      <p:ext uri="{BB962C8B-B14F-4D97-AF65-F5344CB8AC3E}">
        <p14:creationId xmlns:p14="http://schemas.microsoft.com/office/powerpoint/2010/main" val="38947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8E93B-58A1-C44E-B1E7-3BDD127020FD}"/>
              </a:ext>
            </a:extLst>
          </p:cNvPr>
          <p:cNvSpPr>
            <a:spLocks noGrp="1"/>
          </p:cNvSpPr>
          <p:nvPr>
            <p:ph type="title"/>
          </p:nvPr>
        </p:nvSpPr>
        <p:spPr>
          <a:xfrm>
            <a:off x="518984" y="1260389"/>
            <a:ext cx="9780493" cy="925283"/>
          </a:xfrm>
        </p:spPr>
        <p:txBody>
          <a:bodyPr>
            <a:normAutofit fontScale="90000"/>
          </a:bodyPr>
          <a:lstStyle/>
          <a:p>
            <a:pPr algn="ctr"/>
            <a:r>
              <a:rPr lang="en-GB" b="1" dirty="0" err="1"/>
              <a:t>Condurre</a:t>
            </a:r>
            <a:r>
              <a:rPr lang="en-GB" b="1" dirty="0"/>
              <a:t> un ecological assessment </a:t>
            </a:r>
          </a:p>
        </p:txBody>
      </p:sp>
      <p:sp>
        <p:nvSpPr>
          <p:cNvPr id="3" name="Segnaposto testo 2">
            <a:extLst>
              <a:ext uri="{FF2B5EF4-FFF2-40B4-BE49-F238E27FC236}">
                <a16:creationId xmlns:a16="http://schemas.microsoft.com/office/drawing/2014/main" id="{A718C84A-C770-F749-B316-F62AB13CC0E6}"/>
              </a:ext>
            </a:extLst>
          </p:cNvPr>
          <p:cNvSpPr>
            <a:spLocks noGrp="1"/>
          </p:cNvSpPr>
          <p:nvPr>
            <p:ph type="body" sz="quarter" idx="10"/>
          </p:nvPr>
        </p:nvSpPr>
        <p:spPr>
          <a:xfrm>
            <a:off x="697069" y="2001795"/>
            <a:ext cx="8484001" cy="3929449"/>
          </a:xfrm>
        </p:spPr>
        <p:txBody>
          <a:bodyPr>
            <a:normAutofit fontScale="92500"/>
          </a:bodyPr>
          <a:lstStyle/>
          <a:p>
            <a:pPr marL="457200" indent="-457200">
              <a:buAutoNum type="arabicParenBoth"/>
            </a:pPr>
            <a:r>
              <a:rPr lang="it-IT" dirty="0"/>
              <a:t>Identificare tra 10 e 15 (o più se necessario) fasi dell'attività (ad esempio, come gli studenti senza disabilità si impegnerebbero nella lezione). </a:t>
            </a:r>
          </a:p>
          <a:p>
            <a:pPr marL="457200" indent="-457200">
              <a:buAutoNum type="arabicParenBoth"/>
            </a:pPr>
            <a:r>
              <a:rPr lang="it-IT" dirty="0"/>
              <a:t>Identificare i segnali naturali presenti nell'ambiente (ad esempio, gli studenti si mettono in fila quando sentono il campanello). </a:t>
            </a:r>
          </a:p>
          <a:p>
            <a:pPr marL="457200" indent="-457200">
              <a:buAutoNum type="arabicParenBoth"/>
            </a:pPr>
            <a:r>
              <a:rPr lang="it-IT" dirty="0"/>
              <a:t>Identificare le competenze necessarie per svolgere il compito. </a:t>
            </a:r>
          </a:p>
          <a:p>
            <a:pPr marL="457200" indent="-457200">
              <a:buAutoNum type="arabicParenBoth"/>
            </a:pPr>
            <a:r>
              <a:rPr lang="it-IT" dirty="0"/>
              <a:t>Valutare l'esecuzione del compito da parte dello studente disabile. </a:t>
            </a:r>
          </a:p>
          <a:p>
            <a:pPr marL="457200" indent="-457200">
              <a:buAutoNum type="arabicParenBoth"/>
            </a:pPr>
            <a:r>
              <a:rPr lang="it-IT" dirty="0"/>
              <a:t>Identificare l'analisi della discrepanza (ad esempio, perché lo studente ha completato o meno il compito; ad esempio, “Lo studente potrebbe non aver svolto il compito perché non capisce che il campanello significa allinearsi”). </a:t>
            </a:r>
          </a:p>
          <a:p>
            <a:pPr marL="457200" indent="-457200">
              <a:buAutoNum type="arabicParenBoth"/>
            </a:pPr>
            <a:r>
              <a:rPr lang="it-IT" dirty="0"/>
              <a:t>Suggerire un intervento (ad esempio, quali competenze devi insegnare o quali supporti devi fornire. </a:t>
            </a:r>
            <a:endParaRPr lang="en-GB" dirty="0"/>
          </a:p>
        </p:txBody>
      </p:sp>
    </p:spTree>
    <p:extLst>
      <p:ext uri="{BB962C8B-B14F-4D97-AF65-F5344CB8AC3E}">
        <p14:creationId xmlns:p14="http://schemas.microsoft.com/office/powerpoint/2010/main" val="4106940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9115D-9ED2-B843-9604-455EF44DE1FA}"/>
              </a:ext>
            </a:extLst>
          </p:cNvPr>
          <p:cNvSpPr>
            <a:spLocks noGrp="1"/>
          </p:cNvSpPr>
          <p:nvPr>
            <p:ph type="title"/>
          </p:nvPr>
        </p:nvSpPr>
        <p:spPr>
          <a:xfrm>
            <a:off x="1216517" y="1328351"/>
            <a:ext cx="8736971" cy="795536"/>
          </a:xfrm>
        </p:spPr>
        <p:txBody>
          <a:bodyPr/>
          <a:lstStyle/>
          <a:p>
            <a:pPr algn="ctr"/>
            <a:r>
              <a:rPr lang="en-GB" b="1" dirty="0" err="1"/>
              <a:t>Conclusione</a:t>
            </a:r>
            <a:r>
              <a:rPr lang="en-GB" b="1" dirty="0"/>
              <a:t> </a:t>
            </a:r>
          </a:p>
        </p:txBody>
      </p:sp>
      <p:sp>
        <p:nvSpPr>
          <p:cNvPr id="3" name="Segnaposto testo 2">
            <a:extLst>
              <a:ext uri="{FF2B5EF4-FFF2-40B4-BE49-F238E27FC236}">
                <a16:creationId xmlns:a16="http://schemas.microsoft.com/office/drawing/2014/main" id="{5C626B7A-16B5-1A4B-961F-3BC91DC2A62B}"/>
              </a:ext>
            </a:extLst>
          </p:cNvPr>
          <p:cNvSpPr>
            <a:spLocks noGrp="1"/>
          </p:cNvSpPr>
          <p:nvPr>
            <p:ph type="body" sz="quarter" idx="10"/>
          </p:nvPr>
        </p:nvSpPr>
        <p:spPr>
          <a:xfrm>
            <a:off x="827904" y="2215379"/>
            <a:ext cx="8939770" cy="2254540"/>
          </a:xfrm>
        </p:spPr>
        <p:txBody>
          <a:bodyPr>
            <a:normAutofit fontScale="92500"/>
          </a:bodyPr>
          <a:lstStyle/>
          <a:p>
            <a:pPr marL="0" indent="0">
              <a:buNone/>
            </a:pPr>
            <a:r>
              <a:rPr lang="it-IT" dirty="0"/>
              <a:t>Applicando questi strumenti, gli insegnanti possono capire meglio le molteplici oppressioni spingono gli studenti a lasciare le scuole e portano i genitori a non fidarsi delle istituzioni educative. </a:t>
            </a:r>
          </a:p>
          <a:p>
            <a:pPr marL="0" indent="0">
              <a:buNone/>
            </a:pPr>
            <a:r>
              <a:rPr lang="it-IT" dirty="0"/>
              <a:t>Gli insegnanti potrebbero richiedere un processo decisionale più efficace sulla progettazione IEP e PDP per le famiglie, in particolare quelle provenienti da emarginati motivi. In tal modo, gli insegnanti hanno la possibilità di raccogliere, preservare e far crescere il futuro degli studenti più emarginati e di tutti gli studenti.</a:t>
            </a:r>
            <a:endParaRPr lang="en-GB" dirty="0"/>
          </a:p>
        </p:txBody>
      </p:sp>
      <p:pic>
        <p:nvPicPr>
          <p:cNvPr id="5" name="Immagine 4" descr="Immagine che contiene testo&#10;&#10;Descrizione generata automaticamente">
            <a:extLst>
              <a:ext uri="{FF2B5EF4-FFF2-40B4-BE49-F238E27FC236}">
                <a16:creationId xmlns:a16="http://schemas.microsoft.com/office/drawing/2014/main" id="{AC6FA939-CA64-5A4D-B7A2-A2CE669F82B4}"/>
              </a:ext>
            </a:extLst>
          </p:cNvPr>
          <p:cNvPicPr>
            <a:picLocks noChangeAspect="1"/>
          </p:cNvPicPr>
          <p:nvPr/>
        </p:nvPicPr>
        <p:blipFill>
          <a:blip r:embed="rId2"/>
          <a:stretch>
            <a:fillRect/>
          </a:stretch>
        </p:blipFill>
        <p:spPr>
          <a:xfrm>
            <a:off x="105516" y="4402379"/>
            <a:ext cx="3898073" cy="2254540"/>
          </a:xfrm>
          <a:prstGeom prst="rect">
            <a:avLst/>
          </a:prstGeom>
        </p:spPr>
      </p:pic>
    </p:spTree>
    <p:extLst>
      <p:ext uri="{BB962C8B-B14F-4D97-AF65-F5344CB8AC3E}">
        <p14:creationId xmlns:p14="http://schemas.microsoft.com/office/powerpoint/2010/main" val="1654134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0AC00D-9F2C-7046-ADB7-B75B9315553C}"/>
              </a:ext>
            </a:extLst>
          </p:cNvPr>
          <p:cNvSpPr>
            <a:spLocks noGrp="1"/>
          </p:cNvSpPr>
          <p:nvPr>
            <p:ph type="title"/>
          </p:nvPr>
        </p:nvSpPr>
        <p:spPr>
          <a:xfrm>
            <a:off x="494270" y="2057400"/>
            <a:ext cx="8866093" cy="3107724"/>
          </a:xfrm>
        </p:spPr>
        <p:txBody>
          <a:bodyPr>
            <a:normAutofit/>
          </a:bodyPr>
          <a:lstStyle/>
          <a:p>
            <a:r>
              <a:rPr lang="it-IT" sz="2800" dirty="0"/>
              <a:t>A </a:t>
            </a:r>
            <a:r>
              <a:rPr lang="it-IT" sz="2800" dirty="0" err="1"/>
              <a:t>DisCrit-Informed</a:t>
            </a:r>
            <a:r>
              <a:rPr lang="it-IT" sz="2800" dirty="0"/>
              <a:t> </a:t>
            </a:r>
            <a:r>
              <a:rPr lang="it-IT" sz="2800" dirty="0" err="1"/>
              <a:t>Person-Centered</a:t>
            </a:r>
            <a:r>
              <a:rPr lang="it-IT" sz="2800" dirty="0"/>
              <a:t> </a:t>
            </a:r>
            <a:r>
              <a:rPr lang="it-IT" sz="2800" dirty="0" err="1"/>
              <a:t>Approach</a:t>
            </a:r>
            <a:r>
              <a:rPr lang="it-IT" sz="2800" dirty="0"/>
              <a:t> to Inclusive </a:t>
            </a:r>
            <a:r>
              <a:rPr lang="it-IT" sz="2800" dirty="0" err="1"/>
              <a:t>Education</a:t>
            </a:r>
            <a:r>
              <a:rPr lang="it-IT" sz="2800" dirty="0"/>
              <a:t> in </a:t>
            </a:r>
            <a:r>
              <a:rPr lang="it-IT" sz="2800" dirty="0" err="1"/>
              <a:t>Italy</a:t>
            </a:r>
            <a:r>
              <a:rPr lang="it-IT" sz="2800" dirty="0"/>
              <a:t> Valentina Migliarini, Brent C. </a:t>
            </a:r>
            <a:r>
              <a:rPr lang="it-IT" sz="2800" dirty="0" err="1"/>
              <a:t>Elder</a:t>
            </a:r>
            <a:r>
              <a:rPr lang="it-IT" sz="2800" dirty="0"/>
              <a:t> &amp; Simona D’Alessio </a:t>
            </a:r>
            <a:br>
              <a:rPr lang="it-IT" sz="2800" dirty="0"/>
            </a:br>
            <a:br>
              <a:rPr lang="it-IT" sz="2800" dirty="0"/>
            </a:br>
            <a:r>
              <a:rPr lang="it-IT" sz="2800" dirty="0" err="1"/>
              <a:t>https</a:t>
            </a:r>
            <a:r>
              <a:rPr lang="it-IT" sz="2800" dirty="0"/>
              <a:t>://</a:t>
            </a:r>
            <a:r>
              <a:rPr lang="it-IT" sz="2800" dirty="0" err="1"/>
              <a:t>doi.org</a:t>
            </a:r>
            <a:r>
              <a:rPr lang="it-IT" sz="2800" dirty="0"/>
              <a:t>/10.1080/10665684.2021.2047415 </a:t>
            </a:r>
            <a:br>
              <a:rPr lang="it-IT" sz="2800" dirty="0"/>
            </a:br>
            <a:br>
              <a:rPr lang="it-IT" sz="2800" dirty="0"/>
            </a:br>
            <a:endParaRPr lang="en-GB" sz="2800" dirty="0"/>
          </a:p>
        </p:txBody>
      </p:sp>
    </p:spTree>
    <p:extLst>
      <p:ext uri="{BB962C8B-B14F-4D97-AF65-F5344CB8AC3E}">
        <p14:creationId xmlns:p14="http://schemas.microsoft.com/office/powerpoint/2010/main" val="420575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36A4-0B35-D449-8712-BF3679189130}"/>
              </a:ext>
            </a:extLst>
          </p:cNvPr>
          <p:cNvSpPr>
            <a:spLocks noGrp="1"/>
          </p:cNvSpPr>
          <p:nvPr>
            <p:ph type="title"/>
          </p:nvPr>
        </p:nvSpPr>
        <p:spPr/>
        <p:txBody>
          <a:bodyPr/>
          <a:lstStyle/>
          <a:p>
            <a:r>
              <a:rPr lang="en-US" dirty="0" err="1">
                <a:latin typeface="+mn-lt"/>
              </a:rPr>
              <a:t>Bibliografia</a:t>
            </a:r>
            <a:endParaRPr lang="en-US" dirty="0">
              <a:latin typeface="+mn-lt"/>
            </a:endParaRPr>
          </a:p>
        </p:txBody>
      </p:sp>
      <p:sp>
        <p:nvSpPr>
          <p:cNvPr id="3" name="Content Placeholder 2">
            <a:extLst>
              <a:ext uri="{FF2B5EF4-FFF2-40B4-BE49-F238E27FC236}">
                <a16:creationId xmlns:a16="http://schemas.microsoft.com/office/drawing/2014/main" id="{E56649D3-022A-824E-884B-E9F56B5C2B7B}"/>
              </a:ext>
            </a:extLst>
          </p:cNvPr>
          <p:cNvSpPr>
            <a:spLocks noGrp="1"/>
          </p:cNvSpPr>
          <p:nvPr>
            <p:ph idx="1"/>
          </p:nvPr>
        </p:nvSpPr>
        <p:spPr/>
        <p:txBody>
          <a:bodyPr/>
          <a:lstStyle/>
          <a:p>
            <a:pPr marL="0" indent="0">
              <a:buNone/>
            </a:pPr>
            <a:r>
              <a:rPr lang="en-GB" dirty="0">
                <a:latin typeface="Georgia" panose="02040502050405020303" pitchFamily="18" charset="0"/>
              </a:rPr>
              <a:t>Forest, M., </a:t>
            </a:r>
            <a:r>
              <a:rPr lang="en-GB" dirty="0" err="1">
                <a:latin typeface="Georgia" panose="02040502050405020303" pitchFamily="18" charset="0"/>
              </a:rPr>
              <a:t>Pearpoint</a:t>
            </a:r>
            <a:r>
              <a:rPr lang="en-GB" dirty="0">
                <a:latin typeface="Georgia" panose="02040502050405020303" pitchFamily="18" charset="0"/>
              </a:rPr>
              <a:t>, J. et al. (1996) ‘MAPS’: Educators, parents, young people and their friends planning together. </a:t>
            </a:r>
            <a:r>
              <a:rPr lang="en-GB" i="1" dirty="0">
                <a:latin typeface="Georgia" panose="02040502050405020303" pitchFamily="18" charset="0"/>
              </a:rPr>
              <a:t>Educational Psychology in Practice</a:t>
            </a:r>
            <a:r>
              <a:rPr lang="en-GB" dirty="0">
                <a:latin typeface="Georgia" panose="02040502050405020303" pitchFamily="18" charset="0"/>
              </a:rPr>
              <a:t>, 11(4), 35–40. </a:t>
            </a:r>
            <a:br>
              <a:rPr lang="en-GB" dirty="0">
                <a:latin typeface="Georgia" panose="02040502050405020303" pitchFamily="18" charset="0"/>
              </a:rPr>
            </a:br>
            <a:endParaRPr lang="en-GB" dirty="0">
              <a:latin typeface="Georgia" panose="02040502050405020303" pitchFamily="18" charset="0"/>
            </a:endParaRPr>
          </a:p>
          <a:p>
            <a:pPr marL="0" indent="0">
              <a:buNone/>
            </a:pPr>
            <a:r>
              <a:rPr lang="en-GB" dirty="0" err="1">
                <a:latin typeface="Georgia" panose="02040502050405020303" pitchFamily="18" charset="0"/>
              </a:rPr>
              <a:t>Vandercook</a:t>
            </a:r>
            <a:r>
              <a:rPr lang="en-GB" dirty="0">
                <a:latin typeface="Georgia" panose="02040502050405020303" pitchFamily="18" charset="0"/>
              </a:rPr>
              <a:t>, T., York, J. et al. (1989). The McGill Action Planning System (MAPS): A Strategy for Building the Vision. </a:t>
            </a:r>
            <a:r>
              <a:rPr lang="en-GB" i="1" dirty="0">
                <a:latin typeface="Georgia" panose="02040502050405020303" pitchFamily="18" charset="0"/>
              </a:rPr>
              <a:t>Journal of the Association for Persons with Severe Handicaps</a:t>
            </a:r>
            <a:r>
              <a:rPr lang="en-GB" dirty="0">
                <a:latin typeface="Georgia" panose="02040502050405020303" pitchFamily="18" charset="0"/>
              </a:rPr>
              <a:t>, </a:t>
            </a:r>
            <a:r>
              <a:rPr lang="en-GB" i="1" dirty="0">
                <a:latin typeface="Georgia" panose="02040502050405020303" pitchFamily="18" charset="0"/>
              </a:rPr>
              <a:t>14</a:t>
            </a:r>
            <a:r>
              <a:rPr lang="en-GB" dirty="0">
                <a:latin typeface="Georgia" panose="02040502050405020303" pitchFamily="18" charset="0"/>
              </a:rPr>
              <a:t>(3), 205-215. Available at: https://</a:t>
            </a:r>
            <a:r>
              <a:rPr lang="en-GB" dirty="0" err="1">
                <a:latin typeface="Georgia" panose="02040502050405020303" pitchFamily="18" charset="0"/>
              </a:rPr>
              <a:t>journals.sagepub.com</a:t>
            </a:r>
            <a:r>
              <a:rPr lang="en-GB" dirty="0">
                <a:latin typeface="Georgia" panose="02040502050405020303" pitchFamily="18" charset="0"/>
              </a:rPr>
              <a:t>/</a:t>
            </a:r>
            <a:r>
              <a:rPr lang="en-GB" dirty="0" err="1">
                <a:latin typeface="Georgia" panose="02040502050405020303" pitchFamily="18" charset="0"/>
              </a:rPr>
              <a:t>doi</a:t>
            </a:r>
            <a:r>
              <a:rPr lang="en-GB" dirty="0">
                <a:latin typeface="Georgia" panose="02040502050405020303" pitchFamily="18" charset="0"/>
              </a:rPr>
              <a:t>/10.1177/154079698901400306. </a:t>
            </a:r>
          </a:p>
          <a:p>
            <a:pPr marL="0" indent="0">
              <a:buNone/>
            </a:pPr>
            <a:endParaRPr lang="en-US" dirty="0"/>
          </a:p>
        </p:txBody>
      </p:sp>
    </p:spTree>
    <p:extLst>
      <p:ext uri="{BB962C8B-B14F-4D97-AF65-F5344CB8AC3E}">
        <p14:creationId xmlns:p14="http://schemas.microsoft.com/office/powerpoint/2010/main" val="388322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Video 11">
            <a:extLst>
              <a:ext uri="{FF2B5EF4-FFF2-40B4-BE49-F238E27FC236}">
                <a16:creationId xmlns:a16="http://schemas.microsoft.com/office/drawing/2014/main" id="{FB62F25F-6390-61C6-183B-505E7FDA347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CC0F88-FA5C-F643-A5AB-6EEA08799102}"/>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latin typeface="+mj-lt"/>
                <a:cs typeface="+mj-cs"/>
              </a:rPr>
              <a:t>Domande</a:t>
            </a:r>
            <a:endParaRPr lang="en-US" sz="5200" dirty="0">
              <a:solidFill>
                <a:srgbClr val="FFFFFF"/>
              </a:solidFill>
              <a:latin typeface="+mj-lt"/>
              <a:cs typeface="+mj-cs"/>
            </a:endParaRPr>
          </a:p>
        </p:txBody>
      </p:sp>
    </p:spTree>
    <p:extLst>
      <p:ext uri="{BB962C8B-B14F-4D97-AF65-F5344CB8AC3E}">
        <p14:creationId xmlns:p14="http://schemas.microsoft.com/office/powerpoint/2010/main" val="41309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mute="1">
                <p:cTn id="12" repeatCount="indefinite" fill="hold" display="0">
                  <p:stCondLst>
                    <p:cond delay="indefinite"/>
                  </p:stCondLst>
                </p:cTn>
                <p:tgtEl>
                  <p:spTgt spid="1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79CD9968-CCEA-7945-9702-94A9787BC611}"/>
              </a:ext>
            </a:extLst>
          </p:cNvPr>
          <p:cNvSpPr>
            <a:spLocks noGrp="1"/>
          </p:cNvSpPr>
          <p:nvPr>
            <p:ph type="body" sz="quarter" idx="10"/>
          </p:nvPr>
        </p:nvSpPr>
        <p:spPr>
          <a:xfrm>
            <a:off x="367749" y="1212574"/>
            <a:ext cx="8766312" cy="4581939"/>
          </a:xfrm>
        </p:spPr>
        <p:txBody>
          <a:bodyPr>
            <a:noAutofit/>
          </a:bodyPr>
          <a:lstStyle/>
          <a:p>
            <a:pPr marL="0" indent="0">
              <a:buNone/>
            </a:pPr>
            <a:r>
              <a:rPr lang="it-IT" sz="1400" dirty="0">
                <a:latin typeface="Georgia" panose="02040502050405020303" pitchFamily="18" charset="0"/>
              </a:rPr>
              <a:t>Posso raccontare la storia di un bambino che ho ricevuto in classe l'anno scorso. Lui ha 11 anni. Avrebbe dovuto esserlo iscritto al primo anno di scuola media superiore, ma per via della sua lingua è stato inserito nell'anno 5 di scuola elementare. Ed era di un'isola africana, ma il problema è che non ha documenti ufficiali qualsiasi tipo. È nato in Italia, poi si è trasferito in quest'isola con la mamma dopo cinque anni, e poi lui fu abbandonato su quest'isola perché la madre si ammalò. Non sappiamo nulla di sua madre malattia, ma non poteva prendersi cura del bambino, quindi il bambino era completamente libero. Ha frequentato la scuola, ma a nessuno importava dei suoi risultati. Improvvisamente, fu rimandato in Italia, ma il padre non poteva prendersi cura di lui. Così, finalmente, è stato mandato a Roma, nella nostra scuola, perché sua nonna vive qui a Roma, ma non c'è niente di ufficiale. Non ha permesso di soggiorno. Ora è affidato a sua nonna, ma lei è vecchia. Lei ha 70 anni, ma non possiamo fare niente perché non abbiamo documenti ufficiali, nessun documento ufficiale. Non abbiamo il permesso di soggiorno, quindi lo abbiamo mandato per una valutazione conoscitiva, ma è stato rifiutato perché non ha documenti. Quindi, il problema è abbastanza grande. Ora lui frequenta la scuola secondaria, e noi lo siamo provando in un altro modo. Stiamo cercando di mandarlo in assistenza sociale e non in assistenza cognitiva, ma noi considerarlo socialmente a rischio perché la nonna non può prendersi cura di lui perché è troppo vecchia, e sono anche molto poveri. Il padre non vuole intervenire, quindi non abbiamo molte ufficialità effettive strumenti da utilizzare. Ma per ora, utilizziamo il supporto sociale e vediamo se attraverso quel supporto, anche la carità locale o le associazioni nazionali potrebbero occuparsene. Si spera che ciò possa condurre la nonna attraverso il burocrazia per ottenere documenti ufficiali e così possiamo fare qualcosa per lui. . . . Il problema che più La faccia degli studenti migranti è che le famiglie non vogliono integrarsi e devono affrontare il sociale e il denaro i problemi. </a:t>
            </a:r>
          </a:p>
          <a:p>
            <a:pPr marL="0" indent="0">
              <a:buNone/>
            </a:pPr>
            <a:r>
              <a:rPr lang="it-IT" sz="1400" dirty="0">
                <a:latin typeface="Georgia" panose="02040502050405020303" pitchFamily="18" charset="0"/>
              </a:rPr>
              <a:t>(Rosa, insegnante di inglese)</a:t>
            </a:r>
            <a:endParaRPr lang="en-GB" sz="1400" dirty="0">
              <a:latin typeface="Georgia" panose="02040502050405020303" pitchFamily="18" charset="0"/>
            </a:endParaRPr>
          </a:p>
        </p:txBody>
      </p:sp>
    </p:spTree>
    <p:extLst>
      <p:ext uri="{BB962C8B-B14F-4D97-AF65-F5344CB8AC3E}">
        <p14:creationId xmlns:p14="http://schemas.microsoft.com/office/powerpoint/2010/main" val="908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6CF4122-ACA4-AD43-ACB7-8E538325E60D}"/>
              </a:ext>
            </a:extLst>
          </p:cNvPr>
          <p:cNvSpPr>
            <a:spLocks noGrp="1"/>
          </p:cNvSpPr>
          <p:nvPr>
            <p:ph type="body" sz="quarter" idx="10"/>
          </p:nvPr>
        </p:nvSpPr>
        <p:spPr>
          <a:xfrm>
            <a:off x="129209" y="1461052"/>
            <a:ext cx="9452113" cy="4144617"/>
          </a:xfrm>
        </p:spPr>
        <p:txBody>
          <a:bodyPr/>
          <a:lstStyle/>
          <a:p>
            <a:pPr marL="0" indent="0" algn="ctr">
              <a:buNone/>
            </a:pPr>
            <a:r>
              <a:rPr lang="en-GB" b="1" dirty="0" err="1">
                <a:latin typeface="Georgia" panose="02040502050405020303" pitchFamily="18" charset="0"/>
              </a:rPr>
              <a:t>Sfide</a:t>
            </a:r>
            <a:r>
              <a:rPr lang="en-GB" b="1" dirty="0">
                <a:latin typeface="Georgia" panose="02040502050405020303" pitchFamily="18" charset="0"/>
              </a:rPr>
              <a:t> </a:t>
            </a:r>
            <a:r>
              <a:rPr lang="en-GB" b="1" dirty="0" err="1">
                <a:latin typeface="Georgia" panose="02040502050405020303" pitchFamily="18" charset="0"/>
              </a:rPr>
              <a:t>d’inclusione</a:t>
            </a:r>
            <a:r>
              <a:rPr lang="en-GB" b="1" dirty="0">
                <a:latin typeface="Georgia" panose="02040502050405020303" pitchFamily="18" charset="0"/>
              </a:rPr>
              <a:t> per </a:t>
            </a:r>
            <a:r>
              <a:rPr lang="en-GB" b="1" dirty="0" err="1">
                <a:latin typeface="Georgia" panose="02040502050405020303" pitchFamily="18" charset="0"/>
              </a:rPr>
              <a:t>studenti</a:t>
            </a:r>
            <a:r>
              <a:rPr lang="en-GB" b="1" dirty="0">
                <a:latin typeface="Georgia" panose="02040502050405020303" pitchFamily="18" charset="0"/>
              </a:rPr>
              <a:t> con </a:t>
            </a:r>
            <a:r>
              <a:rPr lang="en-GB" b="1" dirty="0" err="1">
                <a:latin typeface="Georgia" panose="02040502050405020303" pitchFamily="18" charset="0"/>
              </a:rPr>
              <a:t>identità</a:t>
            </a:r>
            <a:r>
              <a:rPr lang="en-GB" b="1" dirty="0">
                <a:latin typeface="Georgia" panose="02040502050405020303" pitchFamily="18" charset="0"/>
              </a:rPr>
              <a:t> </a:t>
            </a:r>
            <a:r>
              <a:rPr lang="en-GB" b="1" dirty="0" err="1">
                <a:latin typeface="Georgia" panose="02040502050405020303" pitchFamily="18" charset="0"/>
              </a:rPr>
              <a:t>intersezionali</a:t>
            </a:r>
            <a:endParaRPr lang="en-GB" b="1" dirty="0">
              <a:latin typeface="Georgia" panose="02040502050405020303" pitchFamily="18" charset="0"/>
            </a:endParaRPr>
          </a:p>
          <a:p>
            <a:pPr marL="0" indent="0" algn="ctr">
              <a:buNone/>
            </a:pPr>
            <a:endParaRPr lang="en-GB" b="1" dirty="0">
              <a:latin typeface="Georgia" panose="02040502050405020303" pitchFamily="18" charset="0"/>
            </a:endParaRPr>
          </a:p>
          <a:p>
            <a:r>
              <a:rPr lang="it-IT" dirty="0">
                <a:latin typeface="Georgia" panose="02040502050405020303" pitchFamily="18" charset="0"/>
              </a:rPr>
              <a:t>Diagnosi di disabilità utilizzata per ottenere un maggiore supporto sociale ed educativo per lo studente all'interno della scuola;</a:t>
            </a:r>
          </a:p>
          <a:p>
            <a:r>
              <a:rPr lang="it-IT" dirty="0">
                <a:latin typeface="Georgia" panose="02040502050405020303" pitchFamily="18" charset="0"/>
              </a:rPr>
              <a:t>Complesso sistema burocratico del welfare italiano; </a:t>
            </a:r>
          </a:p>
          <a:p>
            <a:r>
              <a:rPr lang="it-IT" dirty="0">
                <a:latin typeface="Georgia" panose="02040502050405020303" pitchFamily="18" charset="0"/>
              </a:rPr>
              <a:t>Focus sulle disfunzioni percepite nella famiglia del ragazzo, rafforzate dal commento su come le famiglie di immigrati non siano disposte a integrarsi;</a:t>
            </a:r>
          </a:p>
          <a:p>
            <a:r>
              <a:rPr lang="it-IT" dirty="0">
                <a:latin typeface="Georgia" panose="02040502050405020303" pitchFamily="18" charset="0"/>
              </a:rPr>
              <a:t>Costruzione del fenomeno della povertà, migrazione e apprendimento delle lingue come disabilità. </a:t>
            </a:r>
          </a:p>
          <a:p>
            <a:pPr marL="0" indent="0">
              <a:buNone/>
            </a:pPr>
            <a:endParaRPr lang="en-GB" b="1" dirty="0">
              <a:latin typeface="Georgia" panose="02040502050405020303" pitchFamily="18" charset="0"/>
            </a:endParaRPr>
          </a:p>
        </p:txBody>
      </p:sp>
    </p:spTree>
    <p:extLst>
      <p:ext uri="{BB962C8B-B14F-4D97-AF65-F5344CB8AC3E}">
        <p14:creationId xmlns:p14="http://schemas.microsoft.com/office/powerpoint/2010/main" val="9132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92E74-1BB4-1447-865B-E70361E56598}"/>
              </a:ext>
            </a:extLst>
          </p:cNvPr>
          <p:cNvSpPr>
            <a:spLocks noGrp="1"/>
          </p:cNvSpPr>
          <p:nvPr>
            <p:ph type="title"/>
          </p:nvPr>
        </p:nvSpPr>
        <p:spPr>
          <a:xfrm>
            <a:off x="758474" y="1350818"/>
            <a:ext cx="8736971" cy="795536"/>
          </a:xfrm>
        </p:spPr>
        <p:txBody>
          <a:bodyPr>
            <a:normAutofit fontScale="90000"/>
          </a:bodyPr>
          <a:lstStyle/>
          <a:p>
            <a:pPr algn="ctr"/>
            <a:r>
              <a:rPr lang="en-GB" sz="3200" b="1" dirty="0"/>
              <a:t>PEI e PDP: </a:t>
            </a:r>
            <a:r>
              <a:rPr lang="en-GB" sz="3200" b="1" dirty="0" err="1"/>
              <a:t>Strumenti</a:t>
            </a:r>
            <a:r>
              <a:rPr lang="en-GB" sz="3200" b="1" dirty="0"/>
              <a:t> </a:t>
            </a:r>
            <a:r>
              <a:rPr lang="en-GB" sz="3200" b="1" dirty="0" err="1"/>
              <a:t>inclusivi</a:t>
            </a:r>
            <a:r>
              <a:rPr lang="en-GB" sz="3200" b="1" dirty="0"/>
              <a:t> </a:t>
            </a:r>
            <a:r>
              <a:rPr lang="en-GB" sz="3200" b="1" dirty="0" err="1"/>
              <a:t>nella</a:t>
            </a:r>
            <a:r>
              <a:rPr lang="en-GB" sz="3200" b="1" dirty="0"/>
              <a:t> </a:t>
            </a:r>
            <a:r>
              <a:rPr lang="en-GB" sz="3200" b="1" dirty="0" err="1"/>
              <a:t>scuola</a:t>
            </a:r>
            <a:r>
              <a:rPr lang="en-GB" sz="3200" b="1" dirty="0"/>
              <a:t> </a:t>
            </a:r>
            <a:r>
              <a:rPr lang="en-GB" sz="3200" b="1" dirty="0" err="1"/>
              <a:t>Italiana</a:t>
            </a:r>
            <a:endParaRPr lang="en-GB" sz="3200" b="1" dirty="0"/>
          </a:p>
        </p:txBody>
      </p:sp>
      <p:sp>
        <p:nvSpPr>
          <p:cNvPr id="3" name="Segnaposto testo 2">
            <a:extLst>
              <a:ext uri="{FF2B5EF4-FFF2-40B4-BE49-F238E27FC236}">
                <a16:creationId xmlns:a16="http://schemas.microsoft.com/office/drawing/2014/main" id="{FF931ED1-8D5C-C947-9DB8-CD5EA84F34DE}"/>
              </a:ext>
            </a:extLst>
          </p:cNvPr>
          <p:cNvSpPr>
            <a:spLocks noGrp="1"/>
          </p:cNvSpPr>
          <p:nvPr>
            <p:ph type="body" sz="quarter" idx="10"/>
          </p:nvPr>
        </p:nvSpPr>
        <p:spPr>
          <a:xfrm>
            <a:off x="562071" y="2146354"/>
            <a:ext cx="8864733" cy="2642462"/>
          </a:xfrm>
        </p:spPr>
        <p:txBody>
          <a:bodyPr>
            <a:normAutofit fontScale="92500"/>
          </a:bodyPr>
          <a:lstStyle/>
          <a:p>
            <a:r>
              <a:rPr lang="en-GB" sz="2000" dirty="0" err="1">
                <a:latin typeface="Georgia" panose="02040502050405020303" pitchFamily="18" charset="0"/>
              </a:rPr>
              <a:t>Strumenti</a:t>
            </a:r>
            <a:r>
              <a:rPr lang="en-GB" sz="2000" dirty="0">
                <a:latin typeface="Georgia" panose="02040502050405020303" pitchFamily="18" charset="0"/>
              </a:rPr>
              <a:t> ‘</a:t>
            </a:r>
            <a:r>
              <a:rPr lang="en-GB" sz="2000" dirty="0" err="1">
                <a:latin typeface="Georgia" panose="02040502050405020303" pitchFamily="18" charset="0"/>
              </a:rPr>
              <a:t>progressisti</a:t>
            </a:r>
            <a:r>
              <a:rPr lang="en-GB" sz="2000" dirty="0">
                <a:latin typeface="Georgia" panose="02040502050405020303" pitchFamily="18" charset="0"/>
              </a:rPr>
              <a:t>’ per </a:t>
            </a:r>
            <a:r>
              <a:rPr lang="en-GB" sz="2000" dirty="0" err="1">
                <a:latin typeface="Georgia" panose="02040502050405020303" pitchFamily="18" charset="0"/>
              </a:rPr>
              <a:t>l’inclusione</a:t>
            </a:r>
            <a:r>
              <a:rPr lang="en-GB" sz="2000" dirty="0">
                <a:latin typeface="Georgia" panose="02040502050405020303" pitchFamily="18" charset="0"/>
              </a:rPr>
              <a:t> </a:t>
            </a:r>
            <a:r>
              <a:rPr lang="en-GB" sz="2000" dirty="0" err="1">
                <a:latin typeface="Georgia" panose="02040502050405020303" pitchFamily="18" charset="0"/>
              </a:rPr>
              <a:t>scolastica</a:t>
            </a:r>
            <a:r>
              <a:rPr lang="en-GB" sz="2000" dirty="0">
                <a:latin typeface="Georgia" panose="02040502050405020303" pitchFamily="18" charset="0"/>
              </a:rPr>
              <a:t> – </a:t>
            </a:r>
            <a:r>
              <a:rPr lang="en-GB" sz="2000" i="1" dirty="0" err="1">
                <a:latin typeface="Georgia" panose="02040502050405020303" pitchFamily="18" charset="0"/>
              </a:rPr>
              <a:t>ancora</a:t>
            </a:r>
            <a:r>
              <a:rPr lang="en-GB" sz="2000" i="1" dirty="0">
                <a:latin typeface="Georgia" panose="02040502050405020303" pitchFamily="18" charset="0"/>
              </a:rPr>
              <a:t> </a:t>
            </a:r>
            <a:r>
              <a:rPr lang="en-GB" sz="2000" i="1" dirty="0" err="1">
                <a:latin typeface="Georgia" panose="02040502050405020303" pitchFamily="18" charset="0"/>
              </a:rPr>
              <a:t>basati</a:t>
            </a:r>
            <a:r>
              <a:rPr lang="en-GB" sz="2000" i="1" dirty="0">
                <a:latin typeface="Georgia" panose="02040502050405020303" pitchFamily="18" charset="0"/>
              </a:rPr>
              <a:t> </a:t>
            </a:r>
            <a:r>
              <a:rPr lang="en-GB" sz="2000" i="1" dirty="0" err="1">
                <a:latin typeface="Georgia" panose="02040502050405020303" pitchFamily="18" charset="0"/>
              </a:rPr>
              <a:t>sul</a:t>
            </a:r>
            <a:r>
              <a:rPr lang="en-GB" sz="2000" i="1" dirty="0">
                <a:latin typeface="Georgia" panose="02040502050405020303" pitchFamily="18" charset="0"/>
              </a:rPr>
              <a:t> </a:t>
            </a:r>
            <a:r>
              <a:rPr lang="en-GB" sz="2000" i="1" dirty="0" err="1">
                <a:latin typeface="Georgia" panose="02040502050405020303" pitchFamily="18" charset="0"/>
              </a:rPr>
              <a:t>modello</a:t>
            </a:r>
            <a:r>
              <a:rPr lang="en-GB" sz="2000" i="1" dirty="0">
                <a:latin typeface="Georgia" panose="02040502050405020303" pitchFamily="18" charset="0"/>
              </a:rPr>
              <a:t> medico </a:t>
            </a:r>
            <a:r>
              <a:rPr lang="en-GB" sz="2000" i="1" dirty="0" err="1">
                <a:latin typeface="Georgia" panose="02040502050405020303" pitchFamily="18" charset="0"/>
              </a:rPr>
              <a:t>della</a:t>
            </a:r>
            <a:r>
              <a:rPr lang="en-GB" sz="2000" i="1" dirty="0">
                <a:latin typeface="Georgia" panose="02040502050405020303" pitchFamily="18" charset="0"/>
              </a:rPr>
              <a:t> </a:t>
            </a:r>
            <a:r>
              <a:rPr lang="en-GB" sz="2000" i="1" dirty="0" err="1">
                <a:latin typeface="Georgia" panose="02040502050405020303" pitchFamily="18" charset="0"/>
              </a:rPr>
              <a:t>disabilità</a:t>
            </a:r>
            <a:r>
              <a:rPr lang="en-GB" sz="2000" i="1" dirty="0">
                <a:latin typeface="Georgia" panose="02040502050405020303" pitchFamily="18" charset="0"/>
              </a:rPr>
              <a:t>; </a:t>
            </a:r>
          </a:p>
          <a:p>
            <a:r>
              <a:rPr lang="en-GB" sz="2000" dirty="0" err="1">
                <a:latin typeface="Georgia" panose="02040502050405020303" pitchFamily="18" charset="0"/>
              </a:rPr>
              <a:t>Retaggi</a:t>
            </a:r>
            <a:r>
              <a:rPr lang="en-GB" sz="2000" dirty="0">
                <a:latin typeface="Georgia" panose="02040502050405020303" pitchFamily="18" charset="0"/>
              </a:rPr>
              <a:t> di </a:t>
            </a:r>
            <a:r>
              <a:rPr lang="en-GB" sz="2000" dirty="0" err="1">
                <a:latin typeface="Georgia" panose="02040502050405020303" pitchFamily="18" charset="0"/>
              </a:rPr>
              <a:t>ableismo</a:t>
            </a:r>
            <a:r>
              <a:rPr lang="en-GB" sz="2000" dirty="0">
                <a:latin typeface="Georgia" panose="02040502050405020303" pitchFamily="18" charset="0"/>
              </a:rPr>
              <a:t> come </a:t>
            </a:r>
            <a:r>
              <a:rPr lang="en-GB" sz="2000" dirty="0" err="1">
                <a:latin typeface="Georgia" panose="02040502050405020303" pitchFamily="18" charset="0"/>
              </a:rPr>
              <a:t>criterio</a:t>
            </a:r>
            <a:r>
              <a:rPr lang="en-GB" sz="2000" dirty="0">
                <a:latin typeface="Georgia" panose="02040502050405020303" pitchFamily="18" charset="0"/>
              </a:rPr>
              <a:t> di </a:t>
            </a:r>
            <a:r>
              <a:rPr lang="en-GB" sz="2000" dirty="0" err="1">
                <a:latin typeface="Georgia" panose="02040502050405020303" pitchFamily="18" charset="0"/>
              </a:rPr>
              <a:t>funzionamento</a:t>
            </a:r>
            <a:r>
              <a:rPr lang="en-GB" sz="2000" dirty="0">
                <a:latin typeface="Georgia" panose="02040502050405020303" pitchFamily="18" charset="0"/>
              </a:rPr>
              <a:t> </a:t>
            </a:r>
            <a:r>
              <a:rPr lang="en-GB" sz="2000" dirty="0" err="1">
                <a:latin typeface="Georgia" panose="02040502050405020303" pitchFamily="18" charset="0"/>
              </a:rPr>
              <a:t>dello</a:t>
            </a:r>
            <a:r>
              <a:rPr lang="en-GB" sz="2000" dirty="0">
                <a:latin typeface="Georgia" panose="02040502050405020303" pitchFamily="18" charset="0"/>
              </a:rPr>
              <a:t> student- </a:t>
            </a:r>
            <a:r>
              <a:rPr lang="en-GB" sz="2000" dirty="0" err="1">
                <a:latin typeface="Georgia" panose="02040502050405020303" pitchFamily="18" charset="0"/>
              </a:rPr>
              <a:t>pratiche</a:t>
            </a:r>
            <a:r>
              <a:rPr lang="en-GB" sz="2000" dirty="0">
                <a:latin typeface="Georgia" panose="02040502050405020303" pitchFamily="18" charset="0"/>
              </a:rPr>
              <a:t> </a:t>
            </a:r>
            <a:r>
              <a:rPr lang="en-GB" sz="2000" dirty="0" err="1">
                <a:latin typeface="Georgia" panose="02040502050405020303" pitchFamily="18" charset="0"/>
              </a:rPr>
              <a:t>riabilitative</a:t>
            </a:r>
            <a:r>
              <a:rPr lang="en-GB" sz="2000" dirty="0">
                <a:latin typeface="Georgia" panose="02040502050405020303" pitchFamily="18" charset="0"/>
              </a:rPr>
              <a:t> e compensative </a:t>
            </a:r>
            <a:r>
              <a:rPr lang="en-GB" sz="2000" dirty="0" err="1">
                <a:latin typeface="Georgia" panose="02040502050405020303" pitchFamily="18" charset="0"/>
              </a:rPr>
              <a:t>individualizzate</a:t>
            </a:r>
            <a:r>
              <a:rPr lang="en-GB" sz="2000" dirty="0">
                <a:latin typeface="Georgia" panose="02040502050405020303" pitchFamily="18" charset="0"/>
              </a:rPr>
              <a:t> per student </a:t>
            </a:r>
            <a:r>
              <a:rPr lang="en-GB" sz="2000" dirty="0" err="1">
                <a:latin typeface="Georgia" panose="02040502050405020303" pitchFamily="18" charset="0"/>
              </a:rPr>
              <a:t>disabili</a:t>
            </a:r>
            <a:r>
              <a:rPr lang="en-GB" sz="2000" dirty="0">
                <a:latin typeface="Georgia" panose="02040502050405020303" pitchFamily="18" charset="0"/>
              </a:rPr>
              <a:t> o con </a:t>
            </a:r>
            <a:r>
              <a:rPr lang="en-GB" sz="2000" dirty="0" err="1">
                <a:latin typeface="Georgia" panose="02040502050405020303" pitchFamily="18" charset="0"/>
              </a:rPr>
              <a:t>identità</a:t>
            </a:r>
            <a:r>
              <a:rPr lang="en-GB" sz="2000" dirty="0">
                <a:latin typeface="Georgia" panose="02040502050405020303" pitchFamily="18" charset="0"/>
              </a:rPr>
              <a:t> </a:t>
            </a:r>
            <a:r>
              <a:rPr lang="en-GB" sz="2000" dirty="0" err="1">
                <a:latin typeface="Georgia" panose="02040502050405020303" pitchFamily="18" charset="0"/>
              </a:rPr>
              <a:t>intersezionali</a:t>
            </a:r>
            <a:r>
              <a:rPr lang="en-GB" sz="2000" dirty="0">
                <a:latin typeface="Georgia" panose="02040502050405020303" pitchFamily="18" charset="0"/>
              </a:rPr>
              <a:t>; </a:t>
            </a:r>
          </a:p>
          <a:p>
            <a:r>
              <a:rPr lang="en-GB" sz="2000" dirty="0" err="1">
                <a:latin typeface="Georgia" panose="02040502050405020303" pitchFamily="18" charset="0"/>
              </a:rPr>
              <a:t>Strumenti</a:t>
            </a:r>
            <a:r>
              <a:rPr lang="en-GB" sz="2000" dirty="0">
                <a:latin typeface="Georgia" panose="02040502050405020303" pitchFamily="18" charset="0"/>
              </a:rPr>
              <a:t> </a:t>
            </a:r>
            <a:r>
              <a:rPr lang="en-GB" sz="2000" dirty="0" err="1">
                <a:latin typeface="Georgia" panose="02040502050405020303" pitchFamily="18" charset="0"/>
              </a:rPr>
              <a:t>creati</a:t>
            </a:r>
            <a:r>
              <a:rPr lang="en-GB" sz="2000" dirty="0">
                <a:latin typeface="Georgia" panose="02040502050405020303" pitchFamily="18" charset="0"/>
              </a:rPr>
              <a:t> e </a:t>
            </a:r>
            <a:r>
              <a:rPr lang="en-GB" sz="2000" dirty="0" err="1">
                <a:latin typeface="Georgia" panose="02040502050405020303" pitchFamily="18" charset="0"/>
              </a:rPr>
              <a:t>implementati</a:t>
            </a:r>
            <a:r>
              <a:rPr lang="en-GB" sz="2000" dirty="0">
                <a:latin typeface="Georgia" panose="02040502050405020303" pitchFamily="18" charset="0"/>
              </a:rPr>
              <a:t> con </a:t>
            </a:r>
            <a:r>
              <a:rPr lang="en-GB" sz="2000" dirty="0" err="1">
                <a:latin typeface="Georgia" panose="02040502050405020303" pitchFamily="18" charset="0"/>
              </a:rPr>
              <a:t>scarsa</a:t>
            </a:r>
            <a:r>
              <a:rPr lang="en-GB" sz="2000" dirty="0">
                <a:latin typeface="Georgia" panose="02040502050405020303" pitchFamily="18" charset="0"/>
              </a:rPr>
              <a:t> </a:t>
            </a:r>
            <a:r>
              <a:rPr lang="en-GB" sz="2000" dirty="0" err="1">
                <a:latin typeface="Georgia" panose="02040502050405020303" pitchFamily="18" charset="0"/>
              </a:rPr>
              <a:t>partecipazione</a:t>
            </a:r>
            <a:r>
              <a:rPr lang="en-GB" sz="2000" dirty="0">
                <a:latin typeface="Georgia" panose="02040502050405020303" pitchFamily="18" charset="0"/>
              </a:rPr>
              <a:t> di student </a:t>
            </a:r>
            <a:r>
              <a:rPr lang="en-GB" sz="2000" dirty="0" err="1">
                <a:latin typeface="Georgia" panose="02040502050405020303" pitchFamily="18" charset="0"/>
              </a:rPr>
              <a:t>genitori</a:t>
            </a:r>
            <a:r>
              <a:rPr lang="en-GB" sz="2000" dirty="0">
                <a:latin typeface="Georgia" panose="02040502050405020303" pitchFamily="18" charset="0"/>
              </a:rPr>
              <a:t>, </a:t>
            </a:r>
            <a:r>
              <a:rPr lang="en-GB" sz="2000" dirty="0" err="1">
                <a:latin typeface="Georgia" panose="02040502050405020303" pitchFamily="18" charset="0"/>
              </a:rPr>
              <a:t>membri</a:t>
            </a:r>
            <a:r>
              <a:rPr lang="en-GB" sz="2000" dirty="0">
                <a:latin typeface="Georgia" panose="02040502050405020303" pitchFamily="18" charset="0"/>
              </a:rPr>
              <a:t> </a:t>
            </a:r>
            <a:r>
              <a:rPr lang="en-GB" sz="2000" dirty="0" err="1">
                <a:latin typeface="Georgia" panose="02040502050405020303" pitchFamily="18" charset="0"/>
              </a:rPr>
              <a:t>della</a:t>
            </a:r>
            <a:r>
              <a:rPr lang="en-GB" sz="2000" dirty="0">
                <a:latin typeface="Georgia" panose="02040502050405020303" pitchFamily="18" charset="0"/>
              </a:rPr>
              <a:t> </a:t>
            </a:r>
            <a:r>
              <a:rPr lang="en-GB" sz="2000" dirty="0" err="1">
                <a:latin typeface="Georgia" panose="02040502050405020303" pitchFamily="18" charset="0"/>
              </a:rPr>
              <a:t>comunità</a:t>
            </a:r>
            <a:r>
              <a:rPr lang="en-GB" sz="2000" dirty="0">
                <a:latin typeface="Georgia" panose="02040502050405020303" pitchFamily="18" charset="0"/>
              </a:rPr>
              <a:t>- </a:t>
            </a:r>
            <a:r>
              <a:rPr lang="en-GB" sz="2000" dirty="0" err="1">
                <a:latin typeface="Georgia" panose="02040502050405020303" pitchFamily="18" charset="0"/>
              </a:rPr>
              <a:t>decisioni</a:t>
            </a:r>
            <a:r>
              <a:rPr lang="en-GB" sz="2000" dirty="0">
                <a:latin typeface="Georgia" panose="02040502050405020303" pitchFamily="18" charset="0"/>
              </a:rPr>
              <a:t> prese dal </a:t>
            </a:r>
            <a:r>
              <a:rPr lang="en-GB" sz="2000" dirty="0" err="1">
                <a:latin typeface="Georgia" panose="02040502050405020303" pitchFamily="18" charset="0"/>
              </a:rPr>
              <a:t>consiglio</a:t>
            </a:r>
            <a:r>
              <a:rPr lang="en-GB" sz="2000" dirty="0">
                <a:latin typeface="Georgia" panose="02040502050405020303" pitchFamily="18" charset="0"/>
              </a:rPr>
              <a:t> </a:t>
            </a:r>
            <a:r>
              <a:rPr lang="en-GB" sz="2000" dirty="0" err="1">
                <a:latin typeface="Georgia" panose="02040502050405020303" pitchFamily="18" charset="0"/>
              </a:rPr>
              <a:t>degli</a:t>
            </a:r>
            <a:r>
              <a:rPr lang="en-GB" sz="2000" dirty="0">
                <a:latin typeface="Georgia" panose="02040502050405020303" pitchFamily="18" charset="0"/>
              </a:rPr>
              <a:t> </a:t>
            </a:r>
            <a:r>
              <a:rPr lang="en-GB" sz="2000" dirty="0" err="1">
                <a:latin typeface="Georgia" panose="02040502050405020303" pitchFamily="18" charset="0"/>
              </a:rPr>
              <a:t>insegnanti</a:t>
            </a:r>
            <a:r>
              <a:rPr lang="en-GB" sz="2000" dirty="0">
                <a:latin typeface="Georgia" panose="02040502050405020303" pitchFamily="18" charset="0"/>
              </a:rPr>
              <a:t>. </a:t>
            </a:r>
          </a:p>
          <a:p>
            <a:r>
              <a:rPr lang="en-GB" sz="2000" dirty="0">
                <a:latin typeface="Georgia" panose="02040502050405020303" pitchFamily="18" charset="0"/>
              </a:rPr>
              <a:t>Co-</a:t>
            </a:r>
            <a:r>
              <a:rPr lang="en-GB" sz="2000" dirty="0" err="1">
                <a:latin typeface="Georgia" panose="02040502050405020303" pitchFamily="18" charset="0"/>
              </a:rPr>
              <a:t>insegnamento</a:t>
            </a:r>
            <a:r>
              <a:rPr lang="en-GB" sz="2000" dirty="0">
                <a:latin typeface="Georgia" panose="02040502050405020303" pitchFamily="18" charset="0"/>
              </a:rPr>
              <a:t> come </a:t>
            </a:r>
            <a:r>
              <a:rPr lang="en-GB" sz="2000" dirty="0" err="1">
                <a:latin typeface="Georgia" panose="02040502050405020303" pitchFamily="18" charset="0"/>
              </a:rPr>
              <a:t>pratica</a:t>
            </a:r>
            <a:r>
              <a:rPr lang="en-GB" sz="2000" dirty="0">
                <a:latin typeface="Georgia" panose="02040502050405020303" pitchFamily="18" charset="0"/>
              </a:rPr>
              <a:t> </a:t>
            </a:r>
            <a:r>
              <a:rPr lang="en-GB" sz="2000" dirty="0" err="1">
                <a:latin typeface="Georgia" panose="02040502050405020303" pitchFamily="18" charset="0"/>
              </a:rPr>
              <a:t>inclusiva</a:t>
            </a:r>
            <a:r>
              <a:rPr lang="en-GB" sz="2000" dirty="0">
                <a:latin typeface="Georgia" panose="02040502050405020303" pitchFamily="18" charset="0"/>
              </a:rPr>
              <a:t>. </a:t>
            </a:r>
          </a:p>
        </p:txBody>
      </p:sp>
    </p:spTree>
    <p:extLst>
      <p:ext uri="{BB962C8B-B14F-4D97-AF65-F5344CB8AC3E}">
        <p14:creationId xmlns:p14="http://schemas.microsoft.com/office/powerpoint/2010/main" val="261777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7D0F2C-03CF-FE45-91DE-085A45D03120}"/>
              </a:ext>
            </a:extLst>
          </p:cNvPr>
          <p:cNvSpPr>
            <a:spLocks noGrp="1"/>
          </p:cNvSpPr>
          <p:nvPr>
            <p:ph type="title"/>
          </p:nvPr>
        </p:nvSpPr>
        <p:spPr>
          <a:xfrm>
            <a:off x="1009891" y="1388097"/>
            <a:ext cx="8736971" cy="795536"/>
          </a:xfrm>
        </p:spPr>
        <p:txBody>
          <a:bodyPr>
            <a:normAutofit/>
          </a:bodyPr>
          <a:lstStyle/>
          <a:p>
            <a:pPr algn="ctr"/>
            <a:r>
              <a:rPr lang="en-GB" sz="2800" b="1" dirty="0"/>
              <a:t>Le Lacune di PEI e PDP </a:t>
            </a:r>
          </a:p>
        </p:txBody>
      </p:sp>
      <p:sp>
        <p:nvSpPr>
          <p:cNvPr id="3" name="Segnaposto testo 2">
            <a:extLst>
              <a:ext uri="{FF2B5EF4-FFF2-40B4-BE49-F238E27FC236}">
                <a16:creationId xmlns:a16="http://schemas.microsoft.com/office/drawing/2014/main" id="{6B7B99EA-C125-6E44-BF19-7423D86D102D}"/>
              </a:ext>
            </a:extLst>
          </p:cNvPr>
          <p:cNvSpPr>
            <a:spLocks noGrp="1"/>
          </p:cNvSpPr>
          <p:nvPr>
            <p:ph type="body" sz="quarter" idx="10"/>
          </p:nvPr>
        </p:nvSpPr>
        <p:spPr>
          <a:xfrm>
            <a:off x="596137" y="2325035"/>
            <a:ext cx="9150725" cy="2558050"/>
          </a:xfrm>
        </p:spPr>
        <p:txBody>
          <a:bodyPr/>
          <a:lstStyle/>
          <a:p>
            <a:r>
              <a:rPr lang="en-GB" dirty="0">
                <a:latin typeface="Georgia" panose="02040502050405020303" pitchFamily="18" charset="0"/>
              </a:rPr>
              <a:t>Poche </a:t>
            </a:r>
            <a:r>
              <a:rPr lang="en-GB" dirty="0" err="1">
                <a:latin typeface="Georgia" panose="02040502050405020303" pitchFamily="18" charset="0"/>
              </a:rPr>
              <a:t>informazioni</a:t>
            </a:r>
            <a:r>
              <a:rPr lang="en-GB" dirty="0">
                <a:latin typeface="Georgia" panose="02040502050405020303" pitchFamily="18" charset="0"/>
              </a:rPr>
              <a:t> </a:t>
            </a:r>
            <a:r>
              <a:rPr lang="en-GB" dirty="0" err="1">
                <a:latin typeface="Georgia" panose="02040502050405020303" pitchFamily="18" charset="0"/>
              </a:rPr>
              <a:t>su</a:t>
            </a:r>
            <a:r>
              <a:rPr lang="en-GB" dirty="0">
                <a:latin typeface="Georgia" panose="02040502050405020303" pitchFamily="18" charset="0"/>
              </a:rPr>
              <a:t> come </a:t>
            </a:r>
            <a:r>
              <a:rPr lang="en-GB" dirty="0" err="1">
                <a:latin typeface="Georgia" panose="02040502050405020303" pitchFamily="18" charset="0"/>
              </a:rPr>
              <a:t>relazionarsi</a:t>
            </a:r>
            <a:r>
              <a:rPr lang="en-GB" dirty="0">
                <a:latin typeface="Georgia" panose="02040502050405020303" pitchFamily="18" charset="0"/>
              </a:rPr>
              <a:t> con </a:t>
            </a:r>
            <a:r>
              <a:rPr lang="en-GB" dirty="0" err="1">
                <a:latin typeface="Georgia" panose="02040502050405020303" pitchFamily="18" charset="0"/>
              </a:rPr>
              <a:t>famiglie</a:t>
            </a:r>
            <a:r>
              <a:rPr lang="en-GB" dirty="0">
                <a:latin typeface="Georgia" panose="02040502050405020303" pitchFamily="18" charset="0"/>
              </a:rPr>
              <a:t>, </a:t>
            </a:r>
            <a:r>
              <a:rPr lang="en-GB" dirty="0" err="1">
                <a:latin typeface="Georgia" panose="02040502050405020303" pitchFamily="18" charset="0"/>
              </a:rPr>
              <a:t>comunità</a:t>
            </a:r>
            <a:r>
              <a:rPr lang="en-GB" dirty="0">
                <a:latin typeface="Georgia" panose="02040502050405020303" pitchFamily="18" charset="0"/>
              </a:rPr>
              <a:t> e </a:t>
            </a:r>
            <a:r>
              <a:rPr lang="en-GB" dirty="0" err="1">
                <a:latin typeface="Georgia" panose="02040502050405020303" pitchFamily="18" charset="0"/>
              </a:rPr>
              <a:t>studenti</a:t>
            </a:r>
            <a:r>
              <a:rPr lang="en-GB" dirty="0">
                <a:latin typeface="Georgia" panose="02040502050405020303" pitchFamily="18" charset="0"/>
              </a:rPr>
              <a:t>; </a:t>
            </a:r>
          </a:p>
          <a:p>
            <a:pPr marL="0" indent="0">
              <a:buNone/>
            </a:pPr>
            <a:endParaRPr lang="en-GB" dirty="0">
              <a:latin typeface="Georgia" panose="02040502050405020303" pitchFamily="18" charset="0"/>
            </a:endParaRPr>
          </a:p>
          <a:p>
            <a:r>
              <a:rPr lang="en-GB" dirty="0" err="1">
                <a:latin typeface="Georgia" panose="02040502050405020303" pitchFamily="18" charset="0"/>
              </a:rPr>
              <a:t>Assenza</a:t>
            </a:r>
            <a:r>
              <a:rPr lang="en-GB" dirty="0">
                <a:latin typeface="Georgia" panose="02040502050405020303" pitchFamily="18" charset="0"/>
              </a:rPr>
              <a:t> di </a:t>
            </a:r>
            <a:r>
              <a:rPr lang="en-GB" dirty="0" err="1">
                <a:latin typeface="Georgia" panose="02040502050405020303" pitchFamily="18" charset="0"/>
              </a:rPr>
              <a:t>informazioni</a:t>
            </a:r>
            <a:r>
              <a:rPr lang="en-GB" dirty="0">
                <a:latin typeface="Georgia" panose="02040502050405020303" pitchFamily="18" charset="0"/>
              </a:rPr>
              <a:t> </a:t>
            </a:r>
            <a:r>
              <a:rPr lang="en-GB" dirty="0" err="1">
                <a:latin typeface="Georgia" panose="02040502050405020303" pitchFamily="18" charset="0"/>
              </a:rPr>
              <a:t>dettagliate</a:t>
            </a:r>
            <a:r>
              <a:rPr lang="en-GB" dirty="0">
                <a:latin typeface="Georgia" panose="02040502050405020303" pitchFamily="18" charset="0"/>
              </a:rPr>
              <a:t> </a:t>
            </a:r>
            <a:r>
              <a:rPr lang="en-GB" dirty="0" err="1">
                <a:latin typeface="Georgia" panose="02040502050405020303" pitchFamily="18" charset="0"/>
              </a:rPr>
              <a:t>sulla</a:t>
            </a:r>
            <a:r>
              <a:rPr lang="en-GB" dirty="0">
                <a:latin typeface="Georgia" panose="02040502050405020303" pitchFamily="18" charset="0"/>
              </a:rPr>
              <a:t> </a:t>
            </a:r>
            <a:r>
              <a:rPr lang="en-GB" dirty="0" err="1">
                <a:latin typeface="Georgia" panose="02040502050405020303" pitchFamily="18" charset="0"/>
              </a:rPr>
              <a:t>valutazione</a:t>
            </a:r>
            <a:r>
              <a:rPr lang="en-GB" dirty="0">
                <a:latin typeface="Georgia" panose="02040502050405020303" pitchFamily="18" charset="0"/>
              </a:rPr>
              <a:t> del </a:t>
            </a:r>
            <a:r>
              <a:rPr lang="en-GB" dirty="0" err="1">
                <a:latin typeface="Georgia" panose="02040502050405020303" pitchFamily="18" charset="0"/>
              </a:rPr>
              <a:t>progresso</a:t>
            </a:r>
            <a:r>
              <a:rPr lang="en-GB" dirty="0">
                <a:latin typeface="Georgia" panose="02040502050405020303" pitchFamily="18" charset="0"/>
              </a:rPr>
              <a:t> </a:t>
            </a:r>
            <a:r>
              <a:rPr lang="en-GB" dirty="0" err="1">
                <a:latin typeface="Georgia" panose="02040502050405020303" pitchFamily="18" charset="0"/>
              </a:rPr>
              <a:t>degli</a:t>
            </a:r>
            <a:r>
              <a:rPr lang="en-GB" dirty="0">
                <a:latin typeface="Georgia" panose="02040502050405020303" pitchFamily="18" charset="0"/>
              </a:rPr>
              <a:t> </a:t>
            </a:r>
            <a:r>
              <a:rPr lang="en-GB" dirty="0" err="1">
                <a:latin typeface="Georgia" panose="02040502050405020303" pitchFamily="18" charset="0"/>
              </a:rPr>
              <a:t>studenti</a:t>
            </a:r>
            <a:r>
              <a:rPr lang="en-GB" dirty="0">
                <a:latin typeface="Georgia" panose="02040502050405020303" pitchFamily="18" charset="0"/>
              </a:rPr>
              <a:t>, </a:t>
            </a:r>
            <a:r>
              <a:rPr lang="en-GB" dirty="0" err="1">
                <a:latin typeface="Georgia" panose="02040502050405020303" pitchFamily="18" charset="0"/>
              </a:rPr>
              <a:t>soprattutto</a:t>
            </a:r>
            <a:r>
              <a:rPr lang="en-GB" dirty="0">
                <a:latin typeface="Georgia" panose="02040502050405020303" pitchFamily="18" charset="0"/>
              </a:rPr>
              <a:t> </a:t>
            </a:r>
            <a:r>
              <a:rPr lang="en-GB" dirty="0" err="1">
                <a:latin typeface="Georgia" panose="02040502050405020303" pitchFamily="18" charset="0"/>
              </a:rPr>
              <a:t>nelle</a:t>
            </a:r>
            <a:r>
              <a:rPr lang="en-GB" dirty="0">
                <a:latin typeface="Georgia" panose="02040502050405020303" pitchFamily="18" charset="0"/>
              </a:rPr>
              <a:t> </a:t>
            </a:r>
            <a:r>
              <a:rPr lang="en-GB" dirty="0" err="1">
                <a:latin typeface="Georgia" panose="02040502050405020303" pitchFamily="18" charset="0"/>
              </a:rPr>
              <a:t>fase</a:t>
            </a:r>
            <a:r>
              <a:rPr lang="en-GB" dirty="0">
                <a:latin typeface="Georgia" panose="02040502050405020303" pitchFamily="18" charset="0"/>
              </a:rPr>
              <a:t> di </a:t>
            </a:r>
            <a:r>
              <a:rPr lang="en-GB" dirty="0" err="1">
                <a:latin typeface="Georgia" panose="02040502050405020303" pitchFamily="18" charset="0"/>
              </a:rPr>
              <a:t>transizione</a:t>
            </a:r>
            <a:r>
              <a:rPr lang="en-GB" dirty="0">
                <a:latin typeface="Georgia" panose="02040502050405020303" pitchFamily="18" charset="0"/>
              </a:rPr>
              <a:t>. </a:t>
            </a:r>
          </a:p>
        </p:txBody>
      </p:sp>
    </p:spTree>
    <p:extLst>
      <p:ext uri="{BB962C8B-B14F-4D97-AF65-F5344CB8AC3E}">
        <p14:creationId xmlns:p14="http://schemas.microsoft.com/office/powerpoint/2010/main" val="9420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68204-FC20-3744-AE77-9051E157FDA1}"/>
              </a:ext>
            </a:extLst>
          </p:cNvPr>
          <p:cNvSpPr>
            <a:spLocks noGrp="1"/>
          </p:cNvSpPr>
          <p:nvPr>
            <p:ph type="title"/>
          </p:nvPr>
        </p:nvSpPr>
        <p:spPr>
          <a:xfrm>
            <a:off x="991038" y="1406950"/>
            <a:ext cx="8736971" cy="795536"/>
          </a:xfrm>
        </p:spPr>
        <p:txBody>
          <a:bodyPr>
            <a:normAutofit/>
          </a:bodyPr>
          <a:lstStyle/>
          <a:p>
            <a:pPr algn="ctr"/>
            <a:r>
              <a:rPr lang="en-GB" sz="3200" b="1" dirty="0" err="1"/>
              <a:t>Colmare</a:t>
            </a:r>
            <a:r>
              <a:rPr lang="en-GB" sz="3200" b="1" dirty="0"/>
              <a:t> le lacune </a:t>
            </a:r>
            <a:r>
              <a:rPr lang="en-GB" sz="3200" b="1" dirty="0" err="1"/>
              <a:t>attraverso</a:t>
            </a:r>
            <a:r>
              <a:rPr lang="en-GB" sz="3200" b="1" dirty="0"/>
              <a:t> </a:t>
            </a:r>
            <a:r>
              <a:rPr lang="en-GB" sz="3200" b="1" dirty="0" err="1"/>
              <a:t>DisCrit</a:t>
            </a:r>
            <a:r>
              <a:rPr lang="en-GB" sz="3200" b="1" dirty="0"/>
              <a:t> </a:t>
            </a:r>
          </a:p>
        </p:txBody>
      </p:sp>
      <p:sp>
        <p:nvSpPr>
          <p:cNvPr id="3" name="Segnaposto testo 2">
            <a:extLst>
              <a:ext uri="{FF2B5EF4-FFF2-40B4-BE49-F238E27FC236}">
                <a16:creationId xmlns:a16="http://schemas.microsoft.com/office/drawing/2014/main" id="{3F59B924-F233-1242-90AA-1CF44A09DBB1}"/>
              </a:ext>
            </a:extLst>
          </p:cNvPr>
          <p:cNvSpPr>
            <a:spLocks noGrp="1"/>
          </p:cNvSpPr>
          <p:nvPr>
            <p:ph type="body" sz="quarter" idx="10"/>
          </p:nvPr>
        </p:nvSpPr>
        <p:spPr>
          <a:xfrm>
            <a:off x="3502055" y="2423533"/>
            <a:ext cx="6123860" cy="2630382"/>
          </a:xfrm>
        </p:spPr>
        <p:txBody>
          <a:bodyPr/>
          <a:lstStyle/>
          <a:p>
            <a:r>
              <a:rPr lang="en-GB" dirty="0" err="1">
                <a:latin typeface="Georgia" panose="02040502050405020303" pitchFamily="18" charset="0"/>
              </a:rPr>
              <a:t>Sovrappresentazione</a:t>
            </a:r>
            <a:r>
              <a:rPr lang="en-GB" dirty="0">
                <a:latin typeface="Georgia" panose="02040502050405020303" pitchFamily="18" charset="0"/>
              </a:rPr>
              <a:t>; </a:t>
            </a:r>
          </a:p>
          <a:p>
            <a:r>
              <a:rPr lang="en-GB" dirty="0" err="1">
                <a:latin typeface="Georgia" panose="02040502050405020303" pitchFamily="18" charset="0"/>
              </a:rPr>
              <a:t>Divari</a:t>
            </a:r>
            <a:r>
              <a:rPr lang="en-GB" dirty="0">
                <a:latin typeface="Georgia" panose="02040502050405020303" pitchFamily="18" charset="0"/>
              </a:rPr>
              <a:t> di </a:t>
            </a:r>
            <a:r>
              <a:rPr lang="en-GB" dirty="0" err="1">
                <a:latin typeface="Georgia" panose="02040502050405020303" pitchFamily="18" charset="0"/>
              </a:rPr>
              <a:t>risultati</a:t>
            </a:r>
            <a:r>
              <a:rPr lang="en-GB" dirty="0">
                <a:latin typeface="Georgia" panose="02040502050405020303" pitchFamily="18" charset="0"/>
              </a:rPr>
              <a:t> &amp; </a:t>
            </a:r>
            <a:r>
              <a:rPr lang="en-GB" dirty="0" err="1">
                <a:latin typeface="Georgia" panose="02040502050405020303" pitchFamily="18" charset="0"/>
              </a:rPr>
              <a:t>opportunità</a:t>
            </a:r>
            <a:r>
              <a:rPr lang="en-GB" dirty="0">
                <a:latin typeface="Georgia" panose="02040502050405020303" pitchFamily="18" charset="0"/>
              </a:rPr>
              <a:t>; </a:t>
            </a:r>
          </a:p>
          <a:p>
            <a:r>
              <a:rPr lang="en-GB" dirty="0" err="1">
                <a:latin typeface="Georgia" panose="02040502050405020303" pitchFamily="18" charset="0"/>
              </a:rPr>
              <a:t>Categorie</a:t>
            </a:r>
            <a:r>
              <a:rPr lang="en-GB" dirty="0">
                <a:latin typeface="Georgia" panose="02040502050405020303" pitchFamily="18" charset="0"/>
              </a:rPr>
              <a:t> </a:t>
            </a:r>
            <a:r>
              <a:rPr lang="en-GB" dirty="0" err="1">
                <a:latin typeface="Georgia" panose="02040502050405020303" pitchFamily="18" charset="0"/>
              </a:rPr>
              <a:t>razzializzate</a:t>
            </a:r>
            <a:r>
              <a:rPr lang="en-GB" dirty="0">
                <a:latin typeface="Georgia" panose="02040502050405020303" pitchFamily="18" charset="0"/>
              </a:rPr>
              <a:t> di BES; </a:t>
            </a:r>
          </a:p>
          <a:p>
            <a:r>
              <a:rPr lang="en-GB" dirty="0" err="1">
                <a:latin typeface="Georgia" panose="02040502050405020303" pitchFamily="18" charset="0"/>
              </a:rPr>
              <a:t>Esclusioni</a:t>
            </a:r>
            <a:r>
              <a:rPr lang="en-GB" dirty="0">
                <a:latin typeface="Georgia" panose="02040502050405020303" pitchFamily="18" charset="0"/>
              </a:rPr>
              <a:t> </a:t>
            </a:r>
            <a:r>
              <a:rPr lang="en-GB" dirty="0" err="1">
                <a:latin typeface="Georgia" panose="02040502050405020303" pitchFamily="18" charset="0"/>
              </a:rPr>
              <a:t>scolastiche</a:t>
            </a:r>
            <a:r>
              <a:rPr lang="en-GB" dirty="0">
                <a:latin typeface="Georgia" panose="02040502050405020303" pitchFamily="18" charset="0"/>
              </a:rPr>
              <a:t> </a:t>
            </a:r>
          </a:p>
        </p:txBody>
      </p:sp>
      <p:pic>
        <p:nvPicPr>
          <p:cNvPr id="4" name="Immagine 4" descr="DisCrit.jpg">
            <a:extLst>
              <a:ext uri="{FF2B5EF4-FFF2-40B4-BE49-F238E27FC236}">
                <a16:creationId xmlns:a16="http://schemas.microsoft.com/office/drawing/2014/main" id="{0D0E341B-E9C8-084F-9F72-D5C96507A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8" y="2113006"/>
            <a:ext cx="2749955" cy="401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9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53FAB-1EEC-D742-AC44-139C117DA592}"/>
              </a:ext>
            </a:extLst>
          </p:cNvPr>
          <p:cNvSpPr>
            <a:spLocks noGrp="1"/>
          </p:cNvSpPr>
          <p:nvPr>
            <p:ph type="title"/>
          </p:nvPr>
        </p:nvSpPr>
        <p:spPr/>
        <p:txBody>
          <a:bodyPr/>
          <a:lstStyle/>
          <a:p>
            <a:pPr algn="ctr"/>
            <a:r>
              <a:rPr lang="en-GB" b="1" dirty="0" err="1"/>
              <a:t>Oppressioni</a:t>
            </a:r>
            <a:r>
              <a:rPr lang="en-GB" b="1" dirty="0"/>
              <a:t> </a:t>
            </a:r>
            <a:r>
              <a:rPr lang="en-GB" b="1" dirty="0" err="1"/>
              <a:t>Interconnesse</a:t>
            </a:r>
            <a:endParaRPr lang="en-GB" b="1" dirty="0"/>
          </a:p>
        </p:txBody>
      </p:sp>
      <p:sp>
        <p:nvSpPr>
          <p:cNvPr id="3" name="Segnaposto testo 2">
            <a:extLst>
              <a:ext uri="{FF2B5EF4-FFF2-40B4-BE49-F238E27FC236}">
                <a16:creationId xmlns:a16="http://schemas.microsoft.com/office/drawing/2014/main" id="{15B9C5D5-56AE-1340-BAB4-19666D029805}"/>
              </a:ext>
            </a:extLst>
          </p:cNvPr>
          <p:cNvSpPr>
            <a:spLocks noGrp="1"/>
          </p:cNvSpPr>
          <p:nvPr>
            <p:ph type="body" sz="quarter" idx="10"/>
          </p:nvPr>
        </p:nvSpPr>
        <p:spPr>
          <a:xfrm>
            <a:off x="624417" y="2948517"/>
            <a:ext cx="8840094" cy="2302213"/>
          </a:xfrm>
        </p:spPr>
        <p:txBody>
          <a:bodyPr>
            <a:normAutofit/>
          </a:bodyPr>
          <a:lstStyle/>
          <a:p>
            <a:pPr marL="45720" indent="0">
              <a:buFont typeface="Wingdings" pitchFamily="2" charset="2"/>
              <a:buNone/>
              <a:defRPr/>
            </a:pPr>
            <a:r>
              <a:rPr lang="en-GB" sz="2000" dirty="0">
                <a:latin typeface="Georgia" panose="02040502050405020303" pitchFamily="18" charset="0"/>
              </a:rPr>
              <a:t>Need to account for a more expansive array of social signifiers that result in exclusion and marginalisation (race, ethnicity, social class, gender, sexuality) and how each of these intersect with disability in producing inequity and exclusion in schools. </a:t>
            </a:r>
          </a:p>
          <a:p>
            <a:pPr marL="45720" indent="0" algn="r">
              <a:buFont typeface="Wingdings" pitchFamily="2" charset="2"/>
              <a:buNone/>
              <a:defRPr/>
            </a:pPr>
            <a:r>
              <a:rPr lang="en-GB" sz="2000" dirty="0">
                <a:latin typeface="Georgia" panose="02040502050405020303" pitchFamily="18" charset="0"/>
              </a:rPr>
              <a:t>(</a:t>
            </a:r>
            <a:r>
              <a:rPr lang="en-GB" sz="2000" dirty="0" err="1">
                <a:latin typeface="Georgia" panose="02040502050405020303" pitchFamily="18" charset="0"/>
              </a:rPr>
              <a:t>Ferri</a:t>
            </a:r>
            <a:r>
              <a:rPr lang="en-GB" sz="2000" dirty="0">
                <a:latin typeface="Georgia" panose="02040502050405020303" pitchFamily="18" charset="0"/>
              </a:rPr>
              <a:t>, 2015)</a:t>
            </a:r>
          </a:p>
          <a:p>
            <a:pPr marL="0" indent="0">
              <a:buNone/>
            </a:pPr>
            <a:endParaRPr lang="en-GB" dirty="0"/>
          </a:p>
        </p:txBody>
      </p:sp>
      <p:pic>
        <p:nvPicPr>
          <p:cNvPr id="5" name="Immagine 4" descr="Immagine che contiene testo&#10;&#10;Descrizione generata automaticamente">
            <a:extLst>
              <a:ext uri="{FF2B5EF4-FFF2-40B4-BE49-F238E27FC236}">
                <a16:creationId xmlns:a16="http://schemas.microsoft.com/office/drawing/2014/main" id="{C5212DB8-E687-C448-B766-C3876A66C268}"/>
              </a:ext>
            </a:extLst>
          </p:cNvPr>
          <p:cNvPicPr>
            <a:picLocks noChangeAspect="1"/>
          </p:cNvPicPr>
          <p:nvPr/>
        </p:nvPicPr>
        <p:blipFill>
          <a:blip r:embed="rId2"/>
          <a:stretch>
            <a:fillRect/>
          </a:stretch>
        </p:blipFill>
        <p:spPr>
          <a:xfrm>
            <a:off x="453846" y="4345391"/>
            <a:ext cx="3459892" cy="1810677"/>
          </a:xfrm>
          <a:prstGeom prst="rect">
            <a:avLst/>
          </a:prstGeom>
        </p:spPr>
      </p:pic>
    </p:spTree>
    <p:extLst>
      <p:ext uri="{BB962C8B-B14F-4D97-AF65-F5344CB8AC3E}">
        <p14:creationId xmlns:p14="http://schemas.microsoft.com/office/powerpoint/2010/main" val="232793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45CC2-DB99-564F-BADA-4B0718EB01E6}"/>
              </a:ext>
            </a:extLst>
          </p:cNvPr>
          <p:cNvSpPr>
            <a:spLocks noGrp="1"/>
          </p:cNvSpPr>
          <p:nvPr>
            <p:ph type="title"/>
          </p:nvPr>
        </p:nvSpPr>
        <p:spPr>
          <a:xfrm>
            <a:off x="227976" y="2088292"/>
            <a:ext cx="8446467" cy="2588741"/>
          </a:xfrm>
        </p:spPr>
        <p:txBody>
          <a:bodyPr>
            <a:noAutofit/>
          </a:bodyPr>
          <a:lstStyle/>
          <a:p>
            <a:r>
              <a:rPr lang="it-IT" sz="3200" dirty="0" err="1"/>
              <a:t>DisCrit</a:t>
            </a:r>
            <a:r>
              <a:rPr lang="it-IT" sz="3200" dirty="0"/>
              <a:t> si concentra sui modi in cui razzismo e </a:t>
            </a:r>
            <a:r>
              <a:rPr lang="it-IT" sz="3200" dirty="0" err="1"/>
              <a:t>abilismo</a:t>
            </a:r>
            <a:r>
              <a:rPr lang="it-IT" sz="3200" dirty="0"/>
              <a:t> circolano in modo interdipendente, spesso in modi dati per scontati, per sostenere le nozioni di normalità;</a:t>
            </a:r>
            <a:endParaRPr lang="en-GB" sz="3200" dirty="0"/>
          </a:p>
        </p:txBody>
      </p:sp>
      <p:sp>
        <p:nvSpPr>
          <p:cNvPr id="5" name="CasellaDiTesto 3">
            <a:extLst>
              <a:ext uri="{FF2B5EF4-FFF2-40B4-BE49-F238E27FC236}">
                <a16:creationId xmlns:a16="http://schemas.microsoft.com/office/drawing/2014/main" id="{1C55AF36-8611-8E40-8C3F-B82CEC4BED00}"/>
              </a:ext>
            </a:extLst>
          </p:cNvPr>
          <p:cNvSpPr txBox="1">
            <a:spLocks noChangeArrowheads="1"/>
          </p:cNvSpPr>
          <p:nvPr/>
        </p:nvSpPr>
        <p:spPr bwMode="auto">
          <a:xfrm>
            <a:off x="8501079" y="303212"/>
            <a:ext cx="3135312" cy="1754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a:r>
              <a:rPr lang="en-GB" altLang="it-GB" sz="3600" dirty="0">
                <a:solidFill>
                  <a:schemeClr val="bg1"/>
                </a:solidFill>
              </a:rPr>
              <a:t>DISCRIT </a:t>
            </a:r>
          </a:p>
          <a:p>
            <a:pPr algn="ctr"/>
            <a:r>
              <a:rPr lang="en-GB" altLang="it-GB" sz="3600" dirty="0">
                <a:solidFill>
                  <a:schemeClr val="bg1"/>
                </a:solidFill>
              </a:rPr>
              <a:t>PRINCIPIO</a:t>
            </a:r>
          </a:p>
          <a:p>
            <a:pPr algn="ctr"/>
            <a:r>
              <a:rPr lang="en-GB" altLang="it-GB" sz="3600" dirty="0">
                <a:solidFill>
                  <a:schemeClr val="bg1"/>
                </a:solidFill>
              </a:rPr>
              <a:t>#1</a:t>
            </a:r>
          </a:p>
        </p:txBody>
      </p:sp>
    </p:spTree>
    <p:extLst>
      <p:ext uri="{BB962C8B-B14F-4D97-AF65-F5344CB8AC3E}">
        <p14:creationId xmlns:p14="http://schemas.microsoft.com/office/powerpoint/2010/main" val="30477857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1827</Words>
  <Application>Microsoft Macintosh PowerPoint</Application>
  <PresentationFormat>Widescreen</PresentationFormat>
  <Paragraphs>96</Paragraphs>
  <Slides>28</Slides>
  <Notes>1</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Calibri Light</vt:lpstr>
      <vt:lpstr>Georgia</vt:lpstr>
      <vt:lpstr>Wingdings</vt:lpstr>
      <vt:lpstr>Tema di Office</vt:lpstr>
      <vt:lpstr>Ripensare gli strumenti dell’inclusione scolastica. L’approccio dei Disability Critical Race Theory (DisCrit)</vt:lpstr>
      <vt:lpstr>Obiettivi</vt:lpstr>
      <vt:lpstr>Presentazione standard di PowerPoint</vt:lpstr>
      <vt:lpstr>Presentazione standard di PowerPoint</vt:lpstr>
      <vt:lpstr>PEI e PDP: Strumenti inclusivi nella scuola Italiana</vt:lpstr>
      <vt:lpstr>Le Lacune di PEI e PDP </vt:lpstr>
      <vt:lpstr>Colmare le lacune attraverso DisCrit </vt:lpstr>
      <vt:lpstr>Oppressioni Interconnesse</vt:lpstr>
      <vt:lpstr>DisCrit si concentra sui modi in cui razzismo e abilismo circolano in modo interdipendente, spesso in modi dati per scontati, per sostenere le nozioni di normalità;</vt:lpstr>
      <vt:lpstr>DisCrit problematizza nozioni d’intentità singolare</vt:lpstr>
      <vt:lpstr>Rinuncia a tutte le forme di esclusione</vt:lpstr>
      <vt:lpstr>Privilegia le voci marginalizzate</vt:lpstr>
      <vt:lpstr> Si concentra sui contesti legali e storici di intersezione delle oppressioni</vt:lpstr>
      <vt:lpstr>Riconosce bianchezza e abilità come delle proprietà</vt:lpstr>
      <vt:lpstr>Intersezionalità come metodo di analisi</vt:lpstr>
      <vt:lpstr>Upgrade di Sistema</vt:lpstr>
      <vt:lpstr>Ripensare l’inclusion attraverso strategie centrate sulla persona e su DisCrit </vt:lpstr>
      <vt:lpstr>Strategie per Relazioni Solidali Scuola-Famiglia DisCrit/Person Centered Planning </vt:lpstr>
      <vt:lpstr>Strategie per Relazioni Solidali Scuola-Famiglia Person Centered Planning </vt:lpstr>
      <vt:lpstr>Person Centered Planning- Il Processo MAPS</vt:lpstr>
      <vt:lpstr>MAPS e Incontri con le Famiglie</vt:lpstr>
      <vt:lpstr>Analisi dell’Ambiente Inclusivo</vt:lpstr>
      <vt:lpstr>Condurre un ecological assessment </vt:lpstr>
      <vt:lpstr>Condurre un ecological assessment </vt:lpstr>
      <vt:lpstr>Conclusione </vt:lpstr>
      <vt:lpstr>A DisCrit-Informed Person-Centered Approach to Inclusive Education in Italy Valentina Migliarini, Brent C. Elder &amp; Simona D’Alessio   https://doi.org/10.1080/10665684.2021.2047415   </vt:lpstr>
      <vt:lpstr>Bibliografia</vt:lpstr>
      <vt:lpstr>Domande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Ripensare gli strumenti dell’inclusione scolastica. L’approccio dei Disability Critical Race Theory (DisCrit)</dc:title>
  <dc:creator>Valentina Migliarini</dc:creator>
  <cp:lastModifiedBy>Valentina Migliarini</cp:lastModifiedBy>
  <cp:revision>10</cp:revision>
  <dcterms:created xsi:type="dcterms:W3CDTF">2022-04-05T21:36:03Z</dcterms:created>
  <dcterms:modified xsi:type="dcterms:W3CDTF">2022-04-05T22:58:35Z</dcterms:modified>
</cp:coreProperties>
</file>