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sldIdLst>
    <p:sldId id="315" r:id="rId2"/>
    <p:sldId id="314" r:id="rId3"/>
    <p:sldId id="261" r:id="rId4"/>
    <p:sldId id="311" r:id="rId5"/>
    <p:sldId id="312" r:id="rId6"/>
    <p:sldId id="266" r:id="rId7"/>
    <p:sldId id="31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4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CON DISABILITA'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INFANZIA</c:v>
                </c:pt>
                <c:pt idx="1">
                  <c:v>PRIMARIA</c:v>
                </c:pt>
                <c:pt idx="2">
                  <c:v>SEC.1°GRADO</c:v>
                </c:pt>
                <c:pt idx="3">
                  <c:v>SEC.2°GRADO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96</c:v>
                </c:pt>
                <c:pt idx="1">
                  <c:v>665</c:v>
                </c:pt>
                <c:pt idx="2">
                  <c:v>433</c:v>
                </c:pt>
                <c:pt idx="3">
                  <c:v>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54-4F50-8A25-50465C656FF3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NON ITALIANI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INFANZIA</c:v>
                </c:pt>
                <c:pt idx="1">
                  <c:v>PRIMARIA</c:v>
                </c:pt>
                <c:pt idx="2">
                  <c:v>SEC.1°GRADO</c:v>
                </c:pt>
                <c:pt idx="3">
                  <c:v>SEC.2°GRADO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43</c:v>
                </c:pt>
                <c:pt idx="1">
                  <c:v>263</c:v>
                </c:pt>
                <c:pt idx="2">
                  <c:v>141</c:v>
                </c:pt>
                <c:pt idx="3">
                  <c:v>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54-4F50-8A25-50465C656FF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3109632"/>
        <c:axId val="183110464"/>
      </c:barChart>
      <c:catAx>
        <c:axId val="183109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110464"/>
        <c:crosses val="autoZero"/>
        <c:auto val="1"/>
        <c:lblAlgn val="ctr"/>
        <c:lblOffset val="100"/>
        <c:noMultiLvlLbl val="0"/>
      </c:catAx>
      <c:valAx>
        <c:axId val="183110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109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Le disabilità:</a:t>
            </a:r>
            <a:r>
              <a:rPr lang="it-IT" baseline="0" dirty="0"/>
              <a:t> italiani e non italiani</a:t>
            </a:r>
            <a:endParaRPr lang="it-I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italiani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AUTISMO AA</c:v>
                </c:pt>
                <c:pt idx="1">
                  <c:v>AUTISMO EE</c:v>
                </c:pt>
                <c:pt idx="2">
                  <c:v>AUTISMO MM</c:v>
                </c:pt>
                <c:pt idx="3">
                  <c:v>AUTISMO SS</c:v>
                </c:pt>
                <c:pt idx="4">
                  <c:v>RITARDO COGNITIVO AA </c:v>
                </c:pt>
                <c:pt idx="5">
                  <c:v>RITARDO COGNITIVO EE</c:v>
                </c:pt>
                <c:pt idx="6">
                  <c:v>RITARDO COGNITIVO MM </c:v>
                </c:pt>
                <c:pt idx="7">
                  <c:v>RITARDO COGNITIVO SS</c:v>
                </c:pt>
                <c:pt idx="8">
                  <c:v>DOP - condotta AA</c:v>
                </c:pt>
                <c:pt idx="9">
                  <c:v>DOP - condotta EE</c:v>
                </c:pt>
                <c:pt idx="10">
                  <c:v>DOP - condotta MM</c:v>
                </c:pt>
                <c:pt idx="11">
                  <c:v>DOP - condotta SS</c:v>
                </c:pt>
              </c:strCache>
            </c:strRef>
          </c:cat>
          <c:val>
            <c:numRef>
              <c:f>Foglio1!$B$2:$B$13</c:f>
              <c:numCache>
                <c:formatCode>General</c:formatCode>
                <c:ptCount val="12"/>
                <c:pt idx="0">
                  <c:v>17</c:v>
                </c:pt>
                <c:pt idx="1">
                  <c:v>104</c:v>
                </c:pt>
                <c:pt idx="2">
                  <c:v>39</c:v>
                </c:pt>
                <c:pt idx="3">
                  <c:v>54</c:v>
                </c:pt>
                <c:pt idx="4">
                  <c:v>2</c:v>
                </c:pt>
                <c:pt idx="5">
                  <c:v>36</c:v>
                </c:pt>
                <c:pt idx="6">
                  <c:v>49</c:v>
                </c:pt>
                <c:pt idx="7">
                  <c:v>123</c:v>
                </c:pt>
                <c:pt idx="8">
                  <c:v>0</c:v>
                </c:pt>
                <c:pt idx="9">
                  <c:v>40</c:v>
                </c:pt>
                <c:pt idx="10">
                  <c:v>74</c:v>
                </c:pt>
                <c:pt idx="11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9C-4235-9202-83EF06B9E28D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non italiani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AUTISMO AA</c:v>
                </c:pt>
                <c:pt idx="1">
                  <c:v>AUTISMO EE</c:v>
                </c:pt>
                <c:pt idx="2">
                  <c:v>AUTISMO MM</c:v>
                </c:pt>
                <c:pt idx="3">
                  <c:v>AUTISMO SS</c:v>
                </c:pt>
                <c:pt idx="4">
                  <c:v>RITARDO COGNITIVO AA </c:v>
                </c:pt>
                <c:pt idx="5">
                  <c:v>RITARDO COGNITIVO EE</c:v>
                </c:pt>
                <c:pt idx="6">
                  <c:v>RITARDO COGNITIVO MM </c:v>
                </c:pt>
                <c:pt idx="7">
                  <c:v>RITARDO COGNITIVO SS</c:v>
                </c:pt>
                <c:pt idx="8">
                  <c:v>DOP - condotta AA</c:v>
                </c:pt>
                <c:pt idx="9">
                  <c:v>DOP - condotta EE</c:v>
                </c:pt>
                <c:pt idx="10">
                  <c:v>DOP - condotta MM</c:v>
                </c:pt>
                <c:pt idx="11">
                  <c:v>DOP - condotta SS</c:v>
                </c:pt>
              </c:strCache>
            </c:strRef>
          </c:cat>
          <c:val>
            <c:numRef>
              <c:f>Foglio1!$C$2:$C$13</c:f>
              <c:numCache>
                <c:formatCode>General</c:formatCode>
                <c:ptCount val="12"/>
                <c:pt idx="0">
                  <c:v>22</c:v>
                </c:pt>
                <c:pt idx="1">
                  <c:v>85</c:v>
                </c:pt>
                <c:pt idx="2">
                  <c:v>28</c:v>
                </c:pt>
                <c:pt idx="3">
                  <c:v>11</c:v>
                </c:pt>
                <c:pt idx="4">
                  <c:v>3</c:v>
                </c:pt>
                <c:pt idx="5">
                  <c:v>39</c:v>
                </c:pt>
                <c:pt idx="6">
                  <c:v>46</c:v>
                </c:pt>
                <c:pt idx="7">
                  <c:v>90</c:v>
                </c:pt>
                <c:pt idx="8">
                  <c:v>0</c:v>
                </c:pt>
                <c:pt idx="9">
                  <c:v>38</c:v>
                </c:pt>
                <c:pt idx="10">
                  <c:v>35</c:v>
                </c:pt>
                <c:pt idx="11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9C-4235-9202-83EF06B9E2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0296176"/>
        <c:axId val="470299088"/>
      </c:barChart>
      <c:catAx>
        <c:axId val="47029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70299088"/>
        <c:crosses val="autoZero"/>
        <c:auto val="1"/>
        <c:lblAlgn val="ctr"/>
        <c:lblOffset val="100"/>
        <c:noMultiLvlLbl val="0"/>
      </c:catAx>
      <c:valAx>
        <c:axId val="470299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70296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ALUNNI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INFANZIA</c:v>
                </c:pt>
                <c:pt idx="1">
                  <c:v>PRIMARIA </c:v>
                </c:pt>
                <c:pt idx="2">
                  <c:v>SEC.1° GRADO</c:v>
                </c:pt>
                <c:pt idx="3">
                  <c:v>SEC.2° GRADO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116</c:v>
                </c:pt>
                <c:pt idx="1">
                  <c:v>656</c:v>
                </c:pt>
                <c:pt idx="2">
                  <c:v>468</c:v>
                </c:pt>
                <c:pt idx="3">
                  <c:v>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F6-4947-AE97-0285B03EB1BA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DOCENTI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INFANZIA</c:v>
                </c:pt>
                <c:pt idx="1">
                  <c:v>PRIMARIA </c:v>
                </c:pt>
                <c:pt idx="2">
                  <c:v>SEC.1° GRADO</c:v>
                </c:pt>
                <c:pt idx="3">
                  <c:v>SEC.2° GRADO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87</c:v>
                </c:pt>
                <c:pt idx="1">
                  <c:v>415.9</c:v>
                </c:pt>
                <c:pt idx="2">
                  <c:v>255.2</c:v>
                </c:pt>
                <c:pt idx="3">
                  <c:v>317.89999999999998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F6-4947-AE97-0285B03EB1BA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Colonna2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INFANZIA</c:v>
                </c:pt>
                <c:pt idx="1">
                  <c:v>PRIMARIA </c:v>
                </c:pt>
                <c:pt idx="2">
                  <c:v>SEC.1° GRADO</c:v>
                </c:pt>
                <c:pt idx="3">
                  <c:v>SEC.2° GRADO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10F6-4947-AE97-0285B03EB1BA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Colonna1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INFANZIA</c:v>
                </c:pt>
                <c:pt idx="1">
                  <c:v>PRIMARIA </c:v>
                </c:pt>
                <c:pt idx="2">
                  <c:v>SEC.1° GRADO</c:v>
                </c:pt>
                <c:pt idx="3">
                  <c:v>SEC.2° GRADO</c:v>
                </c:pt>
              </c:strCache>
            </c:strRef>
          </c:cat>
          <c:val>
            <c:numRef>
              <c:f>Foglio1!$E$2:$E$5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4-10F6-4947-AE97-0285B03EB1B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90921743"/>
        <c:axId val="490927983"/>
      </c:barChart>
      <c:catAx>
        <c:axId val="490921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90927983"/>
        <c:crosses val="autoZero"/>
        <c:auto val="1"/>
        <c:lblAlgn val="ctr"/>
        <c:lblOffset val="100"/>
        <c:noMultiLvlLbl val="0"/>
      </c:catAx>
      <c:valAx>
        <c:axId val="490927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909217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672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08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601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573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263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1465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1563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6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63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714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2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7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267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440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80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748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55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A2690A-4574-49BE-AF9F-CC4F67EC7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Dati presenze alunni con disabilità delle Scuole di Parma e provincia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CAF75A6-7195-460A-80E3-4AAF1BA9FC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dirty="0"/>
              <a:t>										Elisabetta Zanichelli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B8276CC-BC56-465B-ACEC-123A13FEA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					     Ufficio IX – Ambito territoriale di Parma e Piacenza</a:t>
            </a:r>
          </a:p>
        </p:txBody>
      </p:sp>
    </p:spTree>
    <p:extLst>
      <p:ext uri="{BB962C8B-B14F-4D97-AF65-F5344CB8AC3E}">
        <p14:creationId xmlns:p14="http://schemas.microsoft.com/office/powerpoint/2010/main" val="2073585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5F58FF-2F29-475F-BCF6-11C8A1B3E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Le Istituzioni Scolastiche a Parma –</a:t>
            </a:r>
            <a:br>
              <a:rPr lang="it-IT" dirty="0"/>
            </a:br>
            <a:r>
              <a:rPr lang="it-IT" dirty="0"/>
              <a:t>Il personale docente della scuola statale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51A5E7-0446-4F80-B571-76ECD6998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25" y="2133599"/>
            <a:ext cx="9647583" cy="4465983"/>
          </a:xfrm>
        </p:spPr>
        <p:txBody>
          <a:bodyPr>
            <a:normAutofit/>
          </a:bodyPr>
          <a:lstStyle/>
          <a:p>
            <a:r>
              <a:rPr lang="it-IT" sz="2800" dirty="0"/>
              <a:t>Istituzioni Scolastiche statali: 55</a:t>
            </a:r>
          </a:p>
          <a:p>
            <a:r>
              <a:rPr lang="it-IT" sz="2800" dirty="0"/>
              <a:t>CPIA (Centro Provinciale Istruzione Adulti)</a:t>
            </a:r>
          </a:p>
          <a:p>
            <a:r>
              <a:rPr lang="it-IT" sz="2800" dirty="0"/>
              <a:t>Istituzioni Scolastiche paritarie: 102 (numerose scuole dell’Infanzia)</a:t>
            </a:r>
          </a:p>
          <a:p>
            <a:r>
              <a:rPr lang="it-IT" sz="2800" dirty="0"/>
              <a:t>Posti comuni: 4588</a:t>
            </a:r>
          </a:p>
          <a:p>
            <a:r>
              <a:rPr lang="it-IT" sz="2800" dirty="0"/>
              <a:t>Posti sostegno: 571</a:t>
            </a:r>
          </a:p>
          <a:p>
            <a:r>
              <a:rPr lang="it-IT" sz="2800" dirty="0"/>
              <a:t>Posti sostegno in deroga: 505</a:t>
            </a:r>
          </a:p>
          <a:p>
            <a:r>
              <a:rPr lang="it-IT" sz="2800" dirty="0"/>
              <a:t>Totale: 5664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75273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5A7ACA-A0F5-4870-8504-ED0CA3795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817" y="624110"/>
            <a:ext cx="9569795" cy="1280890"/>
          </a:xfrm>
        </p:spPr>
        <p:txBody>
          <a:bodyPr/>
          <a:lstStyle/>
          <a:p>
            <a:r>
              <a:rPr lang="it-IT" dirty="0"/>
              <a:t>– </a:t>
            </a:r>
            <a:r>
              <a:rPr lang="it-IT" b="1" dirty="0"/>
              <a:t>La popolazione scolastica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A7BBC-48ED-4130-AA89-A81AD3DE2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2539" y="1905000"/>
            <a:ext cx="9742073" cy="495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1600" b="1" dirty="0"/>
              <a:t>Totale alunni</a:t>
            </a:r>
            <a:r>
              <a:rPr lang="it-IT" sz="1600" dirty="0"/>
              <a:t>: </a:t>
            </a:r>
            <a:r>
              <a:rPr lang="it-IT" sz="1600" b="1" dirty="0"/>
              <a:t>54.910</a:t>
            </a:r>
          </a:p>
          <a:p>
            <a:pPr marL="0" indent="0">
              <a:buNone/>
            </a:pPr>
            <a:r>
              <a:rPr lang="it-IT" sz="1600" dirty="0"/>
              <a:t>		INFANZIA: 4294</a:t>
            </a:r>
          </a:p>
          <a:p>
            <a:pPr marL="0" indent="0">
              <a:buNone/>
            </a:pPr>
            <a:r>
              <a:rPr lang="it-IT" sz="1600" dirty="0"/>
              <a:t>		PRIMARIA: 17.939</a:t>
            </a:r>
          </a:p>
          <a:p>
            <a:pPr marL="0" indent="0">
              <a:buNone/>
            </a:pPr>
            <a:r>
              <a:rPr lang="it-IT" sz="1600" dirty="0"/>
              <a:t>		SECONDARIA DI 1° GRADO: 11.555</a:t>
            </a:r>
          </a:p>
          <a:p>
            <a:pPr marL="0" indent="0">
              <a:buNone/>
            </a:pPr>
            <a:r>
              <a:rPr lang="it-IT" sz="1600" dirty="0"/>
              <a:t>		SECONDARIA DI 2° GRADO: 21.122</a:t>
            </a:r>
          </a:p>
          <a:p>
            <a:pPr marL="0" indent="0">
              <a:buNone/>
            </a:pPr>
            <a:r>
              <a:rPr lang="it-IT" sz="1600" b="1" dirty="0"/>
              <a:t>Alunni con disabilità: 1.830</a:t>
            </a:r>
          </a:p>
          <a:p>
            <a:pPr marL="914400" lvl="2" indent="0">
              <a:buNone/>
            </a:pPr>
            <a:r>
              <a:rPr lang="it-IT" sz="1600" dirty="0"/>
              <a:t>INFANZIA: 96</a:t>
            </a:r>
          </a:p>
          <a:p>
            <a:pPr marL="914400" lvl="2" indent="0">
              <a:buNone/>
            </a:pPr>
            <a:r>
              <a:rPr lang="it-IT" sz="1600" dirty="0"/>
              <a:t>PRIMARIA: 665</a:t>
            </a:r>
          </a:p>
          <a:p>
            <a:pPr marL="914400" lvl="2" indent="0">
              <a:buNone/>
            </a:pPr>
            <a:r>
              <a:rPr lang="it-IT" sz="1600" dirty="0"/>
              <a:t>SECONDARIA DI 1° GRADO: 433</a:t>
            </a:r>
          </a:p>
          <a:p>
            <a:pPr marL="914400" lvl="2" indent="0">
              <a:buNone/>
            </a:pPr>
            <a:r>
              <a:rPr lang="it-IT" sz="1600" dirty="0"/>
              <a:t>SECONDARIA DI 2° GRADO: 636</a:t>
            </a:r>
          </a:p>
        </p:txBody>
      </p:sp>
    </p:spTree>
    <p:extLst>
      <p:ext uri="{BB962C8B-B14F-4D97-AF65-F5344CB8AC3E}">
        <p14:creationId xmlns:p14="http://schemas.microsoft.com/office/powerpoint/2010/main" val="1055276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D9F277-4070-49F7-9F71-62D495178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Alunni con Disabilità:</a:t>
            </a:r>
            <a:r>
              <a:rPr lang="it-IT" dirty="0"/>
              <a:t>                       </a:t>
            </a:r>
            <a:r>
              <a:rPr lang="it-IT" b="1" dirty="0"/>
              <a:t>italiani e non italiani</a:t>
            </a:r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5E379C4C-1375-49DA-9BD8-4335B3EBBD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4033575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3403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F7E6CB-EE49-4968-986F-376E05ED7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disabilità</a:t>
            </a:r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60D61032-3E21-41EE-9119-1C9FEF49AE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8746598"/>
              </p:ext>
            </p:extLst>
          </p:nvPr>
        </p:nvGraphicFramePr>
        <p:xfrm>
          <a:off x="1908312" y="2133600"/>
          <a:ext cx="9596300" cy="4293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5650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E14E12-7599-42DD-A225-3A78EB827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POSTI DI SOSTEGNO</a:t>
            </a:r>
          </a:p>
        </p:txBody>
      </p:sp>
      <p:graphicFrame>
        <p:nvGraphicFramePr>
          <p:cNvPr id="7" name="Tabella 7">
            <a:extLst>
              <a:ext uri="{FF2B5EF4-FFF2-40B4-BE49-F238E27FC236}">
                <a16:creationId xmlns:a16="http://schemas.microsoft.com/office/drawing/2014/main" id="{81F6F4C9-9256-41A5-A327-1E2DF25A72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443699"/>
              </p:ext>
            </p:extLst>
          </p:nvPr>
        </p:nvGraphicFramePr>
        <p:xfrm>
          <a:off x="954157" y="2107096"/>
          <a:ext cx="10404681" cy="4106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7495">
                  <a:extLst>
                    <a:ext uri="{9D8B030D-6E8A-4147-A177-3AD203B41FA5}">
                      <a16:colId xmlns:a16="http://schemas.microsoft.com/office/drawing/2014/main" val="857622804"/>
                    </a:ext>
                  </a:extLst>
                </a:gridCol>
                <a:gridCol w="1510748">
                  <a:extLst>
                    <a:ext uri="{9D8B030D-6E8A-4147-A177-3AD203B41FA5}">
                      <a16:colId xmlns:a16="http://schemas.microsoft.com/office/drawing/2014/main" val="2445620024"/>
                    </a:ext>
                  </a:extLst>
                </a:gridCol>
                <a:gridCol w="1936117">
                  <a:extLst>
                    <a:ext uri="{9D8B030D-6E8A-4147-A177-3AD203B41FA5}">
                      <a16:colId xmlns:a16="http://schemas.microsoft.com/office/drawing/2014/main" val="3896507912"/>
                    </a:ext>
                  </a:extLst>
                </a:gridCol>
                <a:gridCol w="1820107">
                  <a:extLst>
                    <a:ext uri="{9D8B030D-6E8A-4147-A177-3AD203B41FA5}">
                      <a16:colId xmlns:a16="http://schemas.microsoft.com/office/drawing/2014/main" val="83024182"/>
                    </a:ext>
                  </a:extLst>
                </a:gridCol>
                <a:gridCol w="1820107">
                  <a:extLst>
                    <a:ext uri="{9D8B030D-6E8A-4147-A177-3AD203B41FA5}">
                      <a16:colId xmlns:a16="http://schemas.microsoft.com/office/drawing/2014/main" val="3218514670"/>
                    </a:ext>
                  </a:extLst>
                </a:gridCol>
                <a:gridCol w="1820107">
                  <a:extLst>
                    <a:ext uri="{9D8B030D-6E8A-4147-A177-3AD203B41FA5}">
                      <a16:colId xmlns:a16="http://schemas.microsoft.com/office/drawing/2014/main" val="4180080382"/>
                    </a:ext>
                  </a:extLst>
                </a:gridCol>
              </a:tblGrid>
              <a:tr h="912233">
                <a:tc>
                  <a:txBody>
                    <a:bodyPr/>
                    <a:lstStyle/>
                    <a:p>
                      <a:r>
                        <a:rPr lang="it-IT" dirty="0"/>
                        <a:t>Ordine di scuola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Organico di diritto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Potenziamento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Posti in deroga – 1° fase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Posti in deroga – 2° fase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POSTI TOTALI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250972"/>
                  </a:ext>
                </a:extLst>
              </a:tr>
              <a:tr h="638563">
                <a:tc>
                  <a:txBody>
                    <a:bodyPr/>
                    <a:lstStyle/>
                    <a:p>
                      <a:r>
                        <a:rPr lang="it-IT" sz="1600" b="1" dirty="0"/>
                        <a:t>Infanzia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227386"/>
                  </a:ext>
                </a:extLst>
              </a:tr>
              <a:tr h="638563">
                <a:tc>
                  <a:txBody>
                    <a:bodyPr/>
                    <a:lstStyle/>
                    <a:p>
                      <a:r>
                        <a:rPr lang="it-IT" sz="1600" b="1" dirty="0"/>
                        <a:t>Primaria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1951521"/>
                  </a:ext>
                </a:extLst>
              </a:tr>
              <a:tr h="638563">
                <a:tc>
                  <a:txBody>
                    <a:bodyPr/>
                    <a:lstStyle/>
                    <a:p>
                      <a:r>
                        <a:rPr lang="it-IT" sz="1600" b="1" dirty="0"/>
                        <a:t>Sec.1° grado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644874"/>
                  </a:ext>
                </a:extLst>
              </a:tr>
              <a:tr h="638563">
                <a:tc>
                  <a:txBody>
                    <a:bodyPr/>
                    <a:lstStyle/>
                    <a:p>
                      <a:r>
                        <a:rPr lang="it-IT" sz="1600" b="1" dirty="0"/>
                        <a:t>Sec.2° grado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780250"/>
                  </a:ext>
                </a:extLst>
              </a:tr>
              <a:tr h="440032">
                <a:tc>
                  <a:txBody>
                    <a:bodyPr/>
                    <a:lstStyle/>
                    <a:p>
                      <a:r>
                        <a:rPr lang="it-IT" sz="1600" b="1" dirty="0"/>
                        <a:t>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425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79 (+ore)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1074 (+ore=1076)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781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2559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9E89DA-C314-4811-804F-2F70B65C7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rapporto alunni / docenti di sostegno</a:t>
            </a:r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879A4CB1-8239-4D16-8277-42426AFB9A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7986702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1753101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2632</TotalTime>
  <Words>250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Filo</vt:lpstr>
      <vt:lpstr>Dati presenze alunni con disabilità delle Scuole di Parma e provincia</vt:lpstr>
      <vt:lpstr>Le Istituzioni Scolastiche a Parma – Il personale docente della scuola statale</vt:lpstr>
      <vt:lpstr>– La popolazione scolastica</vt:lpstr>
      <vt:lpstr>Alunni con Disabilità:                       italiani e non italiani</vt:lpstr>
      <vt:lpstr>Le disabilità</vt:lpstr>
      <vt:lpstr>POSTI DI SOSTEGNO</vt:lpstr>
      <vt:lpstr>Il rapporto alunni / docenti di sostegno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…rimane in me la Speranza di aver fatto tutto per lui..  Speriamo di non esserci arricchiti solo noi nell’averlo in classe..</dc:title>
  <dc:creator>ZANICHELLI ELISABETTA</dc:creator>
  <cp:lastModifiedBy>ZANICHELLI ELISABETTA</cp:lastModifiedBy>
  <cp:revision>122</cp:revision>
  <dcterms:created xsi:type="dcterms:W3CDTF">2021-10-13T08:21:20Z</dcterms:created>
  <dcterms:modified xsi:type="dcterms:W3CDTF">2022-03-31T16:39:00Z</dcterms:modified>
</cp:coreProperties>
</file>